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8" r:id="rId1"/>
  </p:sldMasterIdLst>
  <p:notesMasterIdLst>
    <p:notesMasterId r:id="rId61"/>
  </p:notesMasterIdLst>
  <p:sldIdLst>
    <p:sldId id="272" r:id="rId2"/>
    <p:sldId id="273" r:id="rId3"/>
    <p:sldId id="376" r:id="rId4"/>
    <p:sldId id="274" r:id="rId5"/>
    <p:sldId id="377" r:id="rId6"/>
    <p:sldId id="378" r:id="rId7"/>
    <p:sldId id="282" r:id="rId8"/>
    <p:sldId id="346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48" r:id="rId18"/>
    <p:sldId id="369" r:id="rId19"/>
    <p:sldId id="370" r:id="rId20"/>
    <p:sldId id="384" r:id="rId21"/>
    <p:sldId id="385" r:id="rId22"/>
    <p:sldId id="389" r:id="rId23"/>
    <p:sldId id="375" r:id="rId24"/>
    <p:sldId id="371" r:id="rId25"/>
    <p:sldId id="351" r:id="rId26"/>
    <p:sldId id="388" r:id="rId27"/>
    <p:sldId id="374" r:id="rId28"/>
    <p:sldId id="381" r:id="rId29"/>
    <p:sldId id="358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61" r:id="rId40"/>
    <p:sldId id="309" r:id="rId41"/>
    <p:sldId id="363" r:id="rId42"/>
    <p:sldId id="383" r:id="rId43"/>
    <p:sldId id="364" r:id="rId44"/>
    <p:sldId id="365" r:id="rId45"/>
    <p:sldId id="366" r:id="rId46"/>
    <p:sldId id="367" r:id="rId47"/>
    <p:sldId id="368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391" r:id="rId57"/>
    <p:sldId id="392" r:id="rId58"/>
    <p:sldId id="312" r:id="rId59"/>
    <p:sldId id="313" r:id="rId60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 snapToGrid="0">
      <p:cViewPr>
        <p:scale>
          <a:sx n="66" d="100"/>
          <a:sy n="66" d="100"/>
        </p:scale>
        <p:origin x="-2970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92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10" y="1"/>
            <a:ext cx="2930574" cy="4992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FF0F87-3202-445A-A633-47CFCC6CD532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5801" y="4784428"/>
            <a:ext cx="5409562" cy="3914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92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92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74CBB3-E130-469F-A53B-934BF7EBE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8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1243013"/>
            <a:ext cx="4475163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DEEA15-432D-4E17-ABD6-A39C4BC5069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9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FFAA8-1F6A-426D-8747-9F4BF7C1CA62}" type="datetime1">
              <a:rPr lang="en-US" smtClean="0"/>
              <a:pPr>
                <a:defRPr/>
              </a:pPr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B2729-6B66-4DC2-B22D-022A42DEF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 userDrawn="1"/>
        </p:nvCxnSpPr>
        <p:spPr>
          <a:xfrm flipV="1">
            <a:off x="2381" y="5937250"/>
            <a:ext cx="5954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1FEA5-E34D-47F0-9CA1-6E459D0E3A8E}" type="datetime1">
              <a:rPr lang="en-US" smtClean="0"/>
              <a:pPr>
                <a:defRPr/>
              </a:pPr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F9E51-5428-42A5-8738-2AE7B3340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F1A61-A2E6-4064-AFD4-D059A46D9BE9}" type="datetime1">
              <a:rPr lang="en-US" smtClean="0"/>
              <a:pPr>
                <a:defRPr/>
              </a:pPr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DBAF-37BD-4C07-B98A-53A2340B99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9AFED-1771-47AC-93AE-4329AC7F74E7}" type="datetime1">
              <a:rPr lang="en-US" smtClean="0"/>
              <a:pPr>
                <a:defRPr/>
              </a:pPr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0"/>
            <a:ext cx="7659687" cy="1168400"/>
          </a:xfrm>
        </p:spPr>
        <p:txBody>
          <a:bodyPr anchor="t"/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3"/>
            <a:ext cx="6135687" cy="163353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A081D-6E25-41A3-9C9B-5CD12AB8AFD8}" type="datetime1">
              <a:rPr lang="en-US" smtClean="0"/>
              <a:pPr>
                <a:defRPr/>
              </a:pPr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47BCD-6C60-46C5-A6AC-20288EEAA7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A3EB2-E8F3-428A-ABF8-6D08A57E1585}" type="datetime1">
              <a:rPr lang="en-US" smtClean="0"/>
              <a:pPr>
                <a:defRPr/>
              </a:pPr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00D43-BD00-4513-86FF-0F1B5E8E8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7508A-85EA-443C-BCE6-6694671F4267}" type="datetime1">
              <a:rPr lang="en-US" smtClean="0"/>
              <a:pPr>
                <a:defRPr/>
              </a:pPr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8F1E1-6584-4B87-9266-DD450D8C7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DC75D-91E1-44BD-8119-DFE03F217BE3}" type="datetime1">
              <a:rPr lang="en-US" smtClean="0"/>
              <a:pPr>
                <a:defRPr/>
              </a:pPr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7A7D7-D246-4832-A43F-0B7CF5FFA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D29B0-92E8-4DE2-8CD6-A490783F597E}" type="datetime1">
              <a:rPr lang="en-US" smtClean="0"/>
              <a:pPr>
                <a:defRPr/>
              </a:pPr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93B82-0B29-4ECC-A6EF-85E50A725D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165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386FD3-7A36-449C-A8DE-C243A86FDFE7}" type="datetime1">
              <a:rPr lang="en-US" smtClean="0"/>
              <a:pPr>
                <a:defRPr/>
              </a:pPr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28EB6-2989-4890-B293-1F907C147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165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F86A66-6D28-4658-8508-0A659D5217EA}" type="datetime1">
              <a:rPr lang="en-US" smtClean="0"/>
              <a:pPr>
                <a:defRPr/>
              </a:pPr>
              <a:t>4/6/2017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680D08-38D4-40FD-A807-4B317ABF18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3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7297DA-236A-48CD-8E36-653DF3AF7F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1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2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E1547D2-58C3-44AF-9B9B-520FC65BF3DB}" type="datetime1">
              <a:rPr lang="en-US" smtClean="0"/>
              <a:pPr>
                <a:defRPr/>
              </a:pPr>
              <a:t>4/6/2017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fade/>
  </p:transition>
  <p:hf hdr="0" ftr="0" dt="0"/>
  <p:txStyles>
    <p:titleStyle>
      <a:lvl1pPr algn="l" defTabSz="685800" rtl="0" eaLnBrk="1" latinLnBrk="0" hangingPunct="1">
        <a:spcBef>
          <a:spcPct val="0"/>
        </a:spcBef>
        <a:buNone/>
        <a:defRPr sz="3450" kern="1200" cap="none" spc="-75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WA%20CALD%20Fire%20Safety%20PD%20version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OC%20RECORDINGS/Student%20Speaking%20Activity%20Task%201%20recording.MP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mailto:julie@lwa.net.au" TargetMode="External"/><Relationship Id="rId13" Type="http://schemas.openxmlformats.org/officeDocument/2006/relationships/hyperlink" Target="mailto:anna@lwa.net.au" TargetMode="External"/><Relationship Id="rId3" Type="http://schemas.openxmlformats.org/officeDocument/2006/relationships/hyperlink" Target="mailto:juliana@lwa.net.au" TargetMode="External"/><Relationship Id="rId7" Type="http://schemas.openxmlformats.org/officeDocument/2006/relationships/hyperlink" Target="mailto:suzana@lwa.net.au" TargetMode="External"/><Relationship Id="rId12" Type="http://schemas.openxmlformats.org/officeDocument/2006/relationships/hyperlink" Target="mailto:charlie@lwa.net.au" TargetMode="External"/><Relationship Id="rId2" Type="http://schemas.openxmlformats.org/officeDocument/2006/relationships/hyperlink" Target="http://www.lwa.net.a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y@lwa.net.au" TargetMode="External"/><Relationship Id="rId11" Type="http://schemas.openxmlformats.org/officeDocument/2006/relationships/hyperlink" Target="mailto:prue@lwa.net.au" TargetMode="External"/><Relationship Id="rId5" Type="http://schemas.openxmlformats.org/officeDocument/2006/relationships/hyperlink" Target="mailto:fiona@lwa.net.au" TargetMode="External"/><Relationship Id="rId10" Type="http://schemas.openxmlformats.org/officeDocument/2006/relationships/hyperlink" Target="mailto:dina@lwa.net.au" TargetMode="External"/><Relationship Id="rId4" Type="http://schemas.openxmlformats.org/officeDocument/2006/relationships/hyperlink" Target="mailto:see@lwa.net.au" TargetMode="External"/><Relationship Id="rId9" Type="http://schemas.openxmlformats.org/officeDocument/2006/relationships/hyperlink" Target="mailto:sandya@lwa.net.a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2250" y="1842902"/>
            <a:ext cx="7851648" cy="2015898"/>
          </a:xfrm>
        </p:spPr>
        <p:txBody>
          <a:bodyPr/>
          <a:lstStyle/>
          <a:p>
            <a:pPr algn="ctr">
              <a:defRPr/>
            </a:pPr>
            <a:r>
              <a:rPr lang="en-US" sz="4500" dirty="0">
                <a:solidFill>
                  <a:schemeClr val="accent5">
                    <a:lumMod val="75000"/>
                  </a:schemeClr>
                </a:solidFill>
              </a:rPr>
              <a:t>LWA SEE PROGRAM </a:t>
            </a:r>
            <a:br>
              <a:rPr lang="en-US" sz="45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500" dirty="0">
                <a:solidFill>
                  <a:schemeClr val="accent5">
                    <a:lumMod val="75000"/>
                  </a:schemeClr>
                </a:solidFill>
              </a:rPr>
              <a:t>PROFESSIONAL DEVELOPMENT WORKSHOP 2017</a:t>
            </a:r>
          </a:p>
        </p:txBody>
      </p:sp>
      <p:sp>
        <p:nvSpPr>
          <p:cNvPr id="14338" name="Subtitle 1"/>
          <p:cNvSpPr>
            <a:spLocks noGrp="1"/>
          </p:cNvSpPr>
          <p:nvPr>
            <p:ph type="subTitle" idx="1"/>
          </p:nvPr>
        </p:nvSpPr>
        <p:spPr>
          <a:xfrm>
            <a:off x="533400" y="3908098"/>
            <a:ext cx="7854554" cy="1523533"/>
          </a:xfrm>
        </p:spPr>
        <p:txBody>
          <a:bodyPr>
            <a:normAutofit fontScale="85000" lnSpcReduction="20000"/>
          </a:bodyPr>
          <a:lstStyle/>
          <a:p>
            <a:endParaRPr lang="en-AU" sz="900" dirty="0"/>
          </a:p>
          <a:p>
            <a:endParaRPr lang="en-AU" sz="900" dirty="0"/>
          </a:p>
          <a:p>
            <a:endParaRPr lang="en-AU" sz="900" dirty="0"/>
          </a:p>
          <a:p>
            <a:endParaRPr lang="en-AU" sz="900" dirty="0"/>
          </a:p>
          <a:p>
            <a:endParaRPr lang="en-AU" sz="900" dirty="0"/>
          </a:p>
          <a:p>
            <a:endParaRPr lang="en-AU" sz="900" dirty="0"/>
          </a:p>
          <a:p>
            <a:endParaRPr lang="en-AU" sz="900" dirty="0"/>
          </a:p>
          <a:p>
            <a:endParaRPr lang="en-AU" sz="900" dirty="0"/>
          </a:p>
          <a:p>
            <a:endParaRPr lang="en-AU" sz="900" dirty="0"/>
          </a:p>
          <a:p>
            <a:endParaRPr lang="en-AU" sz="900" dirty="0"/>
          </a:p>
          <a:p>
            <a:r>
              <a:rPr lang="en-AU" sz="900" dirty="0"/>
              <a:t>LWA is a contracted supplier of assessment validation services, moderation workshops and professional development services under the Skills for Education and Employment Program funded by the Department of Education and Training</a:t>
            </a:r>
          </a:p>
          <a:p>
            <a:endParaRPr lang="en-AU" dirty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13" y="4094560"/>
            <a:ext cx="1439466" cy="65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WEBINAR\LOGOS\aus gov initiative with SEE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46" y="4094560"/>
            <a:ext cx="3294366" cy="6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02" y="584222"/>
            <a:ext cx="8229600" cy="4191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AU" sz="2700" dirty="0"/>
              <a:t>SESSION ONE, COMMENTARY R2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64921"/>
            <a:ext cx="7941502" cy="4435779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800" dirty="0"/>
              <a:t>TASK:	DON’T PHONE &amp; DRIVE		ACSF 1.03, 1.04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400" b="1" dirty="0"/>
              <a:t>Task Not Aligned</a:t>
            </a:r>
            <a:endParaRPr lang="en-AU" sz="2400" dirty="0"/>
          </a:p>
          <a:p>
            <a:pPr marL="205740" indent="-20574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Contemporary topic, relevant across cohorts</a:t>
            </a:r>
          </a:p>
          <a:p>
            <a:pPr marL="205740" indent="-20574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Text complexity exceeds ACSF Level 1 e.g. sentence complexity, abbreviation</a:t>
            </a:r>
          </a:p>
          <a:p>
            <a:pPr marL="205740" indent="-20574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Task complexity exceeds ACSF Level 1 e.g. Q7</a:t>
            </a:r>
          </a:p>
          <a:p>
            <a:pPr marL="205740" indent="-20574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Simplify task for ACSF Level 1 use</a:t>
            </a:r>
            <a:endParaRPr lang="en-AU" sz="2400" dirty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EF9EA1-BBC6-4363-BB8A-13ED3FA386D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447111" y="542794"/>
            <a:ext cx="8229600" cy="571500"/>
          </a:xfrm>
        </p:spPr>
        <p:txBody>
          <a:bodyPr/>
          <a:lstStyle/>
          <a:p>
            <a:pPr algn="ctr"/>
            <a:r>
              <a:rPr lang="en-AU" sz="2700" dirty="0"/>
              <a:t>SESSION ONE, COMMENTARY R3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83711"/>
            <a:ext cx="8229600" cy="447414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400" dirty="0"/>
              <a:t>TASK:		FINDING A JOB IN RURAL QLD	ACSF 2.03, 2.04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100" b="1" dirty="0"/>
              <a:t>Task: Not Aligned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Appropriate text for regional/remote communities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Text complexity exceeds ACSF Level 2 e.g. vocabulary, grammar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Task complexity exceeds ACSF Level 2 e.g. Q6, Q8, Q10, Q19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Simplify task for ACSF Level 2 use or apply to ACSF Level 3 with appropriate questions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n-US" sz="2100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100" b="1" dirty="0"/>
              <a:t>Client Sample: Demonstrated</a:t>
            </a:r>
            <a:endParaRPr lang="en-AU" sz="2100" dirty="0"/>
          </a:p>
          <a:p>
            <a:pPr marL="205740" indent="-20574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Client has completed questions well which suggests they are operating in Level 3 </a:t>
            </a:r>
            <a:endParaRPr lang="en-AU" sz="2250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en-AU" dirty="0"/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dirty="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402391" y="5093970"/>
            <a:ext cx="548640" cy="29718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2FC05-0EFB-4D91-83A0-D26BF7FF15C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>
          <a:xfrm>
            <a:off x="457200" y="560996"/>
            <a:ext cx="8229600" cy="604838"/>
          </a:xfrm>
        </p:spPr>
        <p:txBody>
          <a:bodyPr/>
          <a:lstStyle/>
          <a:p>
            <a:pPr algn="ctr"/>
            <a:r>
              <a:rPr lang="en-AU" sz="2700" dirty="0"/>
              <a:t>SESSION ONE, COMMENTARY R4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9075"/>
            <a:ext cx="8229600" cy="4641676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3450" dirty="0"/>
              <a:t>TASK 1:		JACQUES PLANTATION		ACSF 2.04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3375" b="1" dirty="0"/>
              <a:t>Task: </a:t>
            </a:r>
            <a:r>
              <a:rPr lang="en-US" sz="3375" b="1" dirty="0" smtClean="0"/>
              <a:t>Not Aligned </a:t>
            </a:r>
            <a:endParaRPr lang="en-AU" sz="3375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3150" dirty="0"/>
              <a:t>Highly contextualised task for learner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3150" dirty="0"/>
              <a:t>Client-specific context explanation makes topic familiar for ACSF Level 2 Performance Variables Grid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3150" dirty="0" smtClean="0"/>
              <a:t>Text complexity exceeds ACSF Level 2.  Modify text to more closely align with ACSF Level 2 Performance Features</a:t>
            </a:r>
          </a:p>
          <a:p>
            <a:pPr marL="0" indent="0">
              <a:buClrTx/>
              <a:buNone/>
              <a:defRPr/>
            </a:pPr>
            <a:endParaRPr lang="en-AU" sz="3150" dirty="0" smtClean="0"/>
          </a:p>
          <a:p>
            <a:pPr marL="0" indent="0">
              <a:buClrTx/>
              <a:buNone/>
              <a:defRPr/>
            </a:pPr>
            <a:r>
              <a:rPr lang="en-US" sz="3375" b="1" dirty="0" smtClean="0"/>
              <a:t>Client </a:t>
            </a:r>
            <a:r>
              <a:rPr lang="en-US" sz="3375" b="1" dirty="0"/>
              <a:t>Sample: Demonstrated</a:t>
            </a:r>
            <a:endParaRPr lang="en-AU" sz="3375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3150" dirty="0"/>
              <a:t>Good assessor annotations on the task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3150" dirty="0"/>
              <a:t>Limited client specific examples given in assessor analysis</a:t>
            </a:r>
            <a:endParaRPr lang="en-AU" sz="3000" dirty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1423BA-023F-4A95-9B1D-459A182689B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>
          <a:xfrm>
            <a:off x="457200" y="815954"/>
            <a:ext cx="8229600" cy="495300"/>
          </a:xfrm>
        </p:spPr>
        <p:txBody>
          <a:bodyPr/>
          <a:lstStyle/>
          <a:p>
            <a:pPr algn="ctr"/>
            <a:r>
              <a:rPr lang="en-AU" sz="2700" dirty="0"/>
              <a:t>SESSION ONE, COMMENTARY R4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3123"/>
            <a:ext cx="8229600" cy="3820439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endParaRPr lang="en-AU" sz="2400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400" dirty="0"/>
              <a:t>TASK 2:		LENTIL DAHL RECIPE			ACSF 2.04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250" b="1" dirty="0"/>
              <a:t>Task: Aligned</a:t>
            </a:r>
            <a:endParaRPr lang="en-AU" sz="225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Level 2 sample activity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Well </a:t>
            </a:r>
            <a:r>
              <a:rPr lang="en-US" sz="2250" dirty="0" err="1"/>
              <a:t>contextualised</a:t>
            </a:r>
            <a:r>
              <a:rPr lang="en-US" sz="2250" dirty="0"/>
              <a:t> to student’s work experience in kitchen</a:t>
            </a:r>
          </a:p>
          <a:p>
            <a:pPr marL="0" indent="0">
              <a:buClrTx/>
              <a:buNone/>
              <a:defRPr/>
            </a:pPr>
            <a:endParaRPr lang="en-AU" sz="975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250" b="1" dirty="0"/>
              <a:t>Client Sample: Demonstrated</a:t>
            </a:r>
            <a:endParaRPr lang="en-AU" sz="225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Good assessor annotations on the task, e.g. decoding and fluency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Comprehensive assessor analysis</a:t>
            </a:r>
            <a:endParaRPr lang="en-AU" sz="2100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en-AU" dirty="0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D3F5D5-CB01-41D6-8B7F-5BD4231C858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/>
          </p:nvPr>
        </p:nvSpPr>
        <p:spPr>
          <a:xfrm>
            <a:off x="457200" y="600793"/>
            <a:ext cx="8229600" cy="857250"/>
          </a:xfrm>
        </p:spPr>
        <p:txBody>
          <a:bodyPr/>
          <a:lstStyle/>
          <a:p>
            <a:pPr algn="ctr"/>
            <a:r>
              <a:rPr lang="en-AU" sz="2700" dirty="0"/>
              <a:t>SESSION ONE, COMMENTARY R5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9386"/>
            <a:ext cx="8229600" cy="4315152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400" dirty="0"/>
              <a:t>TASK:			SHARK NETS			ACSF 3.03, 3.04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100" b="1" dirty="0"/>
              <a:t>Task: Aligned</a:t>
            </a: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Online news story appropriate for Level 3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Anti-shark net poster complements news story well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Assessor scribed for student at Level 3 questionable practice</a:t>
            </a:r>
          </a:p>
          <a:p>
            <a:pPr marL="0" indent="0">
              <a:buClrTx/>
              <a:buNone/>
              <a:defRPr/>
            </a:pPr>
            <a:endParaRPr lang="en-AU" sz="825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100" b="1" dirty="0"/>
              <a:t>Client Sample: Not Demonstrated</a:t>
            </a: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Some answers suggest student is not operating at exit Level 3 e.g. Q6, Q7, Q12, Q13.</a:t>
            </a:r>
            <a:endParaRPr lang="en-AU" sz="2100" dirty="0"/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dirty="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211400-E706-4AE3-923F-F076BDCE507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457200" y="563476"/>
            <a:ext cx="8229600" cy="857250"/>
          </a:xfrm>
        </p:spPr>
        <p:txBody>
          <a:bodyPr/>
          <a:lstStyle/>
          <a:p>
            <a:pPr algn="ctr"/>
            <a:r>
              <a:rPr lang="en-AU" sz="2700" dirty="0"/>
              <a:t>SESSION ONE, COMMENTARY R6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334"/>
            <a:ext cx="7914736" cy="4354491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400" dirty="0"/>
              <a:t>TASK:			TICKETEK				ACSF 3.03, 3.04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100" b="1" dirty="0"/>
              <a:t>Task: Not Aligned</a:t>
            </a: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Good use of digital technology in task design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Range of potential events client could read; difficult to ensure Level 3 Reading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Questions ‘What is the event?’ ‘Where is the event’ lack complexity and will not elicit Level 3 Performance Features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Task better adapted to Level 2 / Level 3 Numeracy: choose an event and budget for your family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58317-2585-4D30-9CB6-609F1BC065F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576508" y="574957"/>
            <a:ext cx="8229600" cy="642938"/>
          </a:xfrm>
        </p:spPr>
        <p:txBody>
          <a:bodyPr/>
          <a:lstStyle/>
          <a:p>
            <a:pPr algn="ctr"/>
            <a:r>
              <a:rPr lang="en-AU" sz="2700" dirty="0"/>
              <a:t>SESSION ONE, COMMENTARY R7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8060"/>
            <a:ext cx="8229600" cy="4573190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625" dirty="0"/>
              <a:t>TASK:		THE SHARING ECONOMY			ACSF 4.04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250" b="1" dirty="0"/>
              <a:t>Task: Aligned</a:t>
            </a:r>
            <a:endParaRPr lang="en-AU" sz="225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Suite of texts well align to level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Different views (pro, anti, neutral) explore theme of ‘the sharing economy)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Includes picture, graph, cartoon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Questions align e.g. asking about metaphor (Q9), contrasting ideas (Q13), comparing the stories (Q17, Q18)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sz="2250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250" b="1" dirty="0"/>
              <a:t>Client Sample: Demonstrated</a:t>
            </a:r>
            <a:endParaRPr lang="en-AU" sz="2250" dirty="0"/>
          </a:p>
          <a:p>
            <a:pPr marL="205740" indent="-20574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Client answers questions comprehensively</a:t>
            </a:r>
          </a:p>
          <a:p>
            <a:pPr marL="205740" indent="-20574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Able to </a:t>
            </a:r>
            <a:r>
              <a:rPr lang="en-US" sz="2250" dirty="0" err="1"/>
              <a:t>analyse</a:t>
            </a:r>
            <a:r>
              <a:rPr lang="en-US" sz="2250" dirty="0"/>
              <a:t> different perspectives as well as provide own opinion</a:t>
            </a:r>
            <a:endParaRPr lang="en-AU" sz="2250" dirty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7A17B5-9CAB-4F7C-81BA-17E3814CE25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4937" y="1443037"/>
            <a:ext cx="6719888" cy="40780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3600" dirty="0">
              <a:latin typeface="Calibri" panose="020F0502020204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SESSION TWO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</a:b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ORAL COMMUNICATION LISTENING ACTIVITY AND TASK MODERATION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0E48B8-F42C-4F3A-934A-C5DB711BAF5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8614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TASK: Home Fire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Tx/>
              <a:buNone/>
              <a:defRPr/>
            </a:pPr>
            <a:r>
              <a:rPr lang="en-AU" sz="2700" dirty="0"/>
              <a:t>Listen to the audio and answer:</a:t>
            </a:r>
          </a:p>
          <a:p>
            <a:pPr marL="0" indent="0">
              <a:buClrTx/>
              <a:buNone/>
              <a:defRPr/>
            </a:pPr>
            <a:endParaRPr lang="en-AU" sz="2700" dirty="0"/>
          </a:p>
          <a:p>
            <a:pPr marL="428625" lvl="1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700" dirty="0"/>
              <a:t>What ACSF Level is the listening?</a:t>
            </a:r>
          </a:p>
          <a:p>
            <a:pPr marL="85725" indent="0">
              <a:buNone/>
            </a:pPr>
            <a:endParaRPr lang="en-AU" sz="1800" dirty="0"/>
          </a:p>
          <a:p>
            <a:pPr marL="85725" indent="0">
              <a:buNone/>
            </a:pPr>
            <a:r>
              <a:rPr lang="en-AU" sz="2700" dirty="0"/>
              <a:t>Note examples to support your answer.</a:t>
            </a:r>
          </a:p>
          <a:p>
            <a:pPr marL="85725" indent="0">
              <a:buNone/>
            </a:pPr>
            <a:endParaRPr lang="en-AU" sz="2700" dirty="0"/>
          </a:p>
          <a:p>
            <a:pPr marL="85725" indent="0">
              <a:buNone/>
            </a:pPr>
            <a:endParaRPr lang="en-AU" sz="2700" dirty="0"/>
          </a:p>
          <a:p>
            <a:pPr marL="85725" indent="0" algn="ctr">
              <a:buNone/>
            </a:pPr>
            <a:r>
              <a:rPr lang="en-AU" sz="1200" dirty="0">
                <a:hlinkClick r:id="rId2" action="ppaction://hlinkfile"/>
              </a:rPr>
              <a:t>Video</a:t>
            </a: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5495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457200" y="938212"/>
            <a:ext cx="8229600" cy="642938"/>
          </a:xfrm>
        </p:spPr>
        <p:txBody>
          <a:bodyPr/>
          <a:lstStyle/>
          <a:p>
            <a:pPr algn="ctr"/>
            <a:r>
              <a:rPr lang="en-AU" sz="2700" dirty="0"/>
              <a:t>SESSION TWO, LISTENING ACTIVITY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8060"/>
            <a:ext cx="8229600" cy="4573190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625" dirty="0"/>
              <a:t>HOME FIRE SAFETY						ACSF 2.08</a:t>
            </a:r>
          </a:p>
          <a:p>
            <a:pPr marL="0" indent="0">
              <a:buClrTx/>
              <a:buNone/>
              <a:defRPr/>
            </a:pPr>
            <a:endParaRPr lang="en-US" sz="225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Good use of relevant, authentic text using technology</a:t>
            </a:r>
          </a:p>
          <a:p>
            <a:pPr marL="0" indent="0">
              <a:buClrTx/>
              <a:buNone/>
              <a:defRPr/>
            </a:pPr>
            <a:endParaRPr lang="en-US" sz="225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Visuals support language, repetition of key points, pace of speech at Level 2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endParaRPr lang="en-US" sz="225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Authentic listening task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7A17B5-9CAB-4F7C-81BA-17E3814CE25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4056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title"/>
          </p:nvPr>
        </p:nvSpPr>
        <p:spPr>
          <a:xfrm rot="10800000" flipH="1" flipV="1">
            <a:off x="457200" y="1073944"/>
            <a:ext cx="8229600" cy="551260"/>
          </a:xfrm>
        </p:spPr>
        <p:txBody>
          <a:bodyPr/>
          <a:lstStyle/>
          <a:p>
            <a:r>
              <a:rPr lang="en-US" dirty="0"/>
              <a:t>                        </a:t>
            </a:r>
            <a:r>
              <a:rPr lang="en-US" dirty="0">
                <a:solidFill>
                  <a:schemeClr val="tx1"/>
                </a:solidFill>
              </a:rPr>
              <a:t>AGENDA </a:t>
            </a:r>
            <a:r>
              <a:rPr lang="en-US" dirty="0"/>
              <a:t>                  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062584"/>
              </p:ext>
            </p:extLst>
          </p:nvPr>
        </p:nvGraphicFramePr>
        <p:xfrm>
          <a:off x="723901" y="1562101"/>
          <a:ext cx="7031408" cy="427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44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0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8.30 – 9.00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Registration, on arrival tea and coffee 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9.00 – 9.10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Welcome, introductions, overview and purpose of the day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9.10 – 9.30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</a:t>
                      </a:r>
                      <a:r>
                        <a:rPr lang="en-AU" sz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Design and Cycle of Task Design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9.30 – 10:40</a:t>
                      </a:r>
                      <a:endParaRPr lang="en-AU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SESSION 1: IPA LOA READING MODERATION</a:t>
                      </a:r>
                      <a:endParaRPr kumimoji="0" lang="en-AU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AU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10:40 – 11:00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 ORAL COMMUNICATION LISTENING ACTIVITY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11:00– 11:15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Morning</a:t>
                      </a:r>
                      <a:r>
                        <a:rPr lang="en-AU" sz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Tea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11:15 – 11:40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2: ORAL</a:t>
                      </a:r>
                      <a:r>
                        <a:rPr lang="en-AU" sz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COMMUNICATION SPEAKING ACTIVITY AND TASK MODERATION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11.15 – 12.50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</a:t>
                      </a:r>
                      <a:r>
                        <a:rPr lang="en-AU" sz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 IPA LOA WRITING MODERATION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0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12.50 – 1.30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 – 2.45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4: DIGITAL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TECHNOLOGY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ACTIVITY    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0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2.45 – 3.00</a:t>
                      </a:r>
                      <a:endParaRPr lang="en-AU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Afternoon tea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0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3.00 – 3.45</a:t>
                      </a:r>
                      <a:endParaRPr lang="en-AU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5: LOCAL ISSUES DISCUSSION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0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3.45 – 4.00</a:t>
                      </a:r>
                      <a:endParaRPr lang="en-AU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Wrap up and evaluation forms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64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762A4C-2FF9-4EF1-BC2F-89D1DCCACF3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42913" y="856467"/>
            <a:ext cx="8229600" cy="690563"/>
          </a:xfrm>
        </p:spPr>
        <p:txBody>
          <a:bodyPr/>
          <a:lstStyle/>
          <a:p>
            <a:r>
              <a:rPr lang="en-AU" sz="2400" dirty="0"/>
              <a:t>SESSION 2:	ORAL COMMUNICATION  TASK MODERATION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2110979"/>
            <a:ext cx="8343900" cy="3682603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100" dirty="0"/>
              <a:t>Home Fire Safety Task: Speaking / Listening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2100" dirty="0"/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6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Is the allocated ACSF core skill and level accurate?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Is the task sufficient to support the indicator?</a:t>
            </a:r>
          </a:p>
          <a:p>
            <a:pPr marL="205740" indent="-20574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Does the client response demonstrate the indicator?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Would you adapt this task to use in your own context? How?</a:t>
            </a:r>
            <a:endParaRPr lang="en-AU" sz="2100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en-AU" dirty="0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888FCF-59B0-467E-998F-330544C25B3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3769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457200" y="675165"/>
            <a:ext cx="8229600" cy="642938"/>
          </a:xfrm>
        </p:spPr>
        <p:txBody>
          <a:bodyPr/>
          <a:lstStyle/>
          <a:p>
            <a:pPr algn="ctr"/>
            <a:r>
              <a:rPr lang="en-AU" sz="2700" dirty="0"/>
              <a:t>SESSION TWO, COMMENTARY OC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8060"/>
            <a:ext cx="8229600" cy="4573190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625" dirty="0"/>
              <a:t>TASK:		HOME FIRE SAFETY		ACSF 2.07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600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250" b="1" dirty="0"/>
              <a:t>Task: Not Aligned</a:t>
            </a:r>
            <a:endParaRPr lang="en-AU" sz="6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May not elicit evidence at exit 2.07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Task limited as designed</a:t>
            </a:r>
          </a:p>
          <a:p>
            <a:pPr marL="0" indent="0">
              <a:buClrTx/>
              <a:buNone/>
              <a:defRPr/>
            </a:pPr>
            <a:endParaRPr lang="en-US" sz="600" dirty="0"/>
          </a:p>
          <a:p>
            <a:pPr marL="0" indent="0">
              <a:buClrTx/>
              <a:buNone/>
              <a:defRPr/>
            </a:pPr>
            <a:r>
              <a:rPr lang="en-US" sz="2250" b="1" dirty="0"/>
              <a:t>Client Sample: Not Demonstrated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Task </a:t>
            </a:r>
            <a:r>
              <a:rPr lang="en-US" sz="2250" dirty="0" err="1"/>
              <a:t>contextualised</a:t>
            </a:r>
            <a:r>
              <a:rPr lang="en-US" sz="2250" dirty="0"/>
              <a:t> around the fire safety theme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Task links to student’s own knowledge and experience, and ideas, events and information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Evidence presented phrases and simple sentence structures with irregular grammar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7A17B5-9CAB-4F7C-81BA-17E3814CE25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6511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457200" y="637587"/>
            <a:ext cx="8229600" cy="642938"/>
          </a:xfrm>
        </p:spPr>
        <p:txBody>
          <a:bodyPr/>
          <a:lstStyle/>
          <a:p>
            <a:pPr algn="ctr"/>
            <a:r>
              <a:rPr lang="en-AU" sz="2700" dirty="0"/>
              <a:t>SESSION TWO, COMMENTARY OC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8060"/>
            <a:ext cx="8229600" cy="457319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625" dirty="0"/>
              <a:t>TASK:		HOME FIRE SAFETY			ACSF 2.08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600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250" b="1" dirty="0"/>
              <a:t>Task: Aligned</a:t>
            </a:r>
            <a:endParaRPr lang="en-US" sz="600" b="1" dirty="0"/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6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Several steps in task instructions could be confusing/increases complexity</a:t>
            </a:r>
          </a:p>
          <a:p>
            <a:pPr marL="0" indent="0">
              <a:buClrTx/>
              <a:buNone/>
              <a:defRPr/>
            </a:pPr>
            <a:endParaRPr lang="en-US" sz="675" dirty="0"/>
          </a:p>
          <a:p>
            <a:pPr marL="0" indent="0">
              <a:lnSpc>
                <a:spcPct val="120000"/>
              </a:lnSpc>
              <a:buClrTx/>
              <a:buNone/>
              <a:defRPr/>
            </a:pPr>
            <a:r>
              <a:rPr lang="en-US" sz="2250" b="1" dirty="0"/>
              <a:t>Client Sample: 2.08 Demonstrated</a:t>
            </a:r>
            <a:endParaRPr lang="en-US" sz="600" b="1" dirty="0"/>
          </a:p>
          <a:p>
            <a:pPr marL="342900" indent="-34290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Transcript presented to support evidence</a:t>
            </a:r>
          </a:p>
          <a:p>
            <a:pPr marL="342900" indent="-34290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Evidence of specific listening reported in assessor analysis using quotes</a:t>
            </a:r>
            <a:endParaRPr lang="en-US" sz="600" dirty="0"/>
          </a:p>
          <a:p>
            <a:pPr marL="342900" indent="-34290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Watching ‘as many times as you need’ may not suggest exit competence</a:t>
            </a:r>
            <a:endParaRPr lang="en-AU" sz="225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endParaRPr lang="en-US" sz="2250" dirty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7A17B5-9CAB-4F7C-81BA-17E3814CE25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9868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4937" y="1443038"/>
            <a:ext cx="671988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3600" dirty="0">
              <a:latin typeface="Calibri" panose="020F0502020204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SESSION TWO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</a:b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ORAL COMMUNICATION SPEAKING ACTIVITY</a:t>
            </a:r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0E48B8-F42C-4F3A-934A-C5DB711BAF5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9300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TASK: Visiting the Doctor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Tx/>
              <a:buNone/>
              <a:defRPr/>
            </a:pPr>
            <a:r>
              <a:rPr lang="en-AU" sz="2700" dirty="0"/>
              <a:t>Listen to the audio and answer:</a:t>
            </a:r>
          </a:p>
          <a:p>
            <a:pPr marL="222885" lvl="1" indent="0">
              <a:buClrTx/>
              <a:buNone/>
              <a:defRPr/>
            </a:pPr>
            <a:endParaRPr lang="en-AU" sz="2700" dirty="0"/>
          </a:p>
          <a:p>
            <a:pPr marL="428625" lvl="1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700" dirty="0"/>
              <a:t>What ACSF level is the speaking?</a:t>
            </a:r>
          </a:p>
          <a:p>
            <a:pPr marL="85725" indent="0">
              <a:buNone/>
            </a:pPr>
            <a:endParaRPr lang="en-AU" sz="1800" dirty="0"/>
          </a:p>
          <a:p>
            <a:pPr marL="85725" indent="0">
              <a:buNone/>
            </a:pPr>
            <a:r>
              <a:rPr lang="en-AU" sz="2700" dirty="0"/>
              <a:t>Note examples to support your answer.</a:t>
            </a:r>
          </a:p>
          <a:p>
            <a:pPr marL="85725" indent="0">
              <a:buNone/>
            </a:pPr>
            <a:endParaRPr lang="en-AU" sz="2700" dirty="0"/>
          </a:p>
          <a:p>
            <a:pPr marL="85725" indent="0">
              <a:buNone/>
            </a:pPr>
            <a:endParaRPr lang="en-AU" sz="2700" dirty="0"/>
          </a:p>
          <a:p>
            <a:pPr marL="85725" indent="0">
              <a:buNone/>
            </a:pPr>
            <a:endParaRPr lang="en-AU" sz="2700" dirty="0"/>
          </a:p>
          <a:p>
            <a:pPr marL="85725" indent="0" algn="ctr">
              <a:buNone/>
            </a:pPr>
            <a:r>
              <a:rPr lang="en-AU" sz="1200" dirty="0">
                <a:hlinkClick r:id="rId2" action="ppaction://hlinkfile"/>
              </a:rPr>
              <a:t>Audio</a:t>
            </a: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091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526094" y="568694"/>
            <a:ext cx="8229600" cy="642938"/>
          </a:xfrm>
        </p:spPr>
        <p:txBody>
          <a:bodyPr/>
          <a:lstStyle/>
          <a:p>
            <a:pPr algn="ctr"/>
            <a:r>
              <a:rPr lang="en-AU" sz="2700" dirty="0"/>
              <a:t>SESSION TWO, SPEAKING ACTIVITY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8060"/>
            <a:ext cx="8229600" cy="4573190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625" dirty="0"/>
              <a:t>VISITING THE DOCTOR					ACSF 1.07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sz="2250" b="1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250" b="1" dirty="0"/>
              <a:t>Client Sample: 1.07 Demonstrated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2250" dirty="0"/>
          </a:p>
          <a:p>
            <a:pPr marL="205740" indent="-20574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Evidence largely presented as isolated words or phrases</a:t>
            </a:r>
          </a:p>
          <a:p>
            <a:pPr marL="205740" indent="-20574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endParaRPr lang="en-US" sz="2250" dirty="0"/>
          </a:p>
          <a:p>
            <a:pPr marL="205740" indent="-20574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Sympathetic interlocutor</a:t>
            </a:r>
          </a:p>
          <a:p>
            <a:pPr marL="205740" indent="-20574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endParaRPr lang="en-US" sz="2250" dirty="0"/>
          </a:p>
          <a:p>
            <a:pPr marL="205740" indent="-20574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Number of closed questions; limited opportunities to expand</a:t>
            </a:r>
          </a:p>
          <a:p>
            <a:pPr marL="205740" indent="-20574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endParaRPr lang="en-US" sz="2250" dirty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7A17B5-9CAB-4F7C-81BA-17E3814CE25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8241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576508" y="831415"/>
            <a:ext cx="8229600" cy="690563"/>
          </a:xfrm>
        </p:spPr>
        <p:txBody>
          <a:bodyPr/>
          <a:lstStyle/>
          <a:p>
            <a:r>
              <a:rPr lang="en-AU" sz="2400" dirty="0"/>
              <a:t>SESSION 2:	 ORAL COMMUNICATION  TASK MODERATION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2110979"/>
            <a:ext cx="8343900" cy="368260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800" dirty="0"/>
              <a:t>Visiting The Doctor: Listening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2100" dirty="0"/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6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Is the allocated ACSF core skill and level accurate?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Is the task sufficient to support the indicator?</a:t>
            </a:r>
          </a:p>
          <a:p>
            <a:pPr marL="205740" indent="-20574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Does the client response demonstrate the indicator?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Would you adapt this task to use in your own context? How?</a:t>
            </a:r>
            <a:endParaRPr lang="en-AU" sz="2100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en-AU" dirty="0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888FCF-59B0-467E-998F-330544C25B3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1982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457200" y="581220"/>
            <a:ext cx="8229600" cy="642938"/>
          </a:xfrm>
        </p:spPr>
        <p:txBody>
          <a:bodyPr/>
          <a:lstStyle/>
          <a:p>
            <a:pPr algn="ctr"/>
            <a:r>
              <a:rPr lang="en-AU" sz="2700" dirty="0"/>
              <a:t>SESSION TWO, COMMENTARY OC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8060"/>
            <a:ext cx="8229600" cy="4573190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625" dirty="0"/>
              <a:t>TASK:	VISITING THE DOCTOR		ACSF 2.08</a:t>
            </a:r>
            <a:endParaRPr lang="en-US" sz="2250" b="1" dirty="0"/>
          </a:p>
          <a:p>
            <a:pPr marL="0" indent="0">
              <a:spcAft>
                <a:spcPts val="900"/>
              </a:spcAft>
              <a:buClr>
                <a:schemeClr val="accent3"/>
              </a:buClr>
              <a:buNone/>
              <a:defRPr/>
            </a:pPr>
            <a:r>
              <a:rPr lang="en-US" sz="2250" b="1" dirty="0"/>
              <a:t>Task: Aligned</a:t>
            </a:r>
            <a:endParaRPr lang="en-AU" sz="2250" dirty="0"/>
          </a:p>
          <a:p>
            <a:pPr marL="205740" indent="-205740">
              <a:spcAft>
                <a:spcPts val="9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Clear task instructions</a:t>
            </a:r>
          </a:p>
          <a:p>
            <a:pPr marL="205740" indent="-205740">
              <a:spcAft>
                <a:spcPts val="9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Context given but could be strengthened with classroom activities</a:t>
            </a:r>
          </a:p>
          <a:p>
            <a:pPr marL="205740" indent="-205740">
              <a:spcAft>
                <a:spcPts val="9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Complexity of scenario is Level 2</a:t>
            </a:r>
          </a:p>
          <a:p>
            <a:pPr marL="205740" indent="-205740">
              <a:spcAft>
                <a:spcPts val="9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Able to respond to statement of 1 or more clauses</a:t>
            </a:r>
          </a:p>
          <a:p>
            <a:pPr marL="205740" indent="-205740">
              <a:spcAft>
                <a:spcPts val="9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Understands vocabulary related to most aspects of everyday life</a:t>
            </a:r>
          </a:p>
          <a:p>
            <a:pPr marL="205740" indent="-205740">
              <a:spcAft>
                <a:spcPts val="9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Understood non-verbal communication e.g. intonation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sz="2250" b="1" dirty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7A17B5-9CAB-4F7C-81BA-17E3814CE25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0931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457200" y="675165"/>
            <a:ext cx="8229600" cy="642938"/>
          </a:xfrm>
        </p:spPr>
        <p:txBody>
          <a:bodyPr/>
          <a:lstStyle/>
          <a:p>
            <a:pPr algn="ctr"/>
            <a:r>
              <a:rPr lang="en-AU" sz="2700" dirty="0"/>
              <a:t>SESSION TWO, COMMENTARY OC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8060"/>
            <a:ext cx="8229600" cy="4573190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625" dirty="0"/>
              <a:t>TASK:	VISITING THE DOCTOR		ACSF  2.08</a:t>
            </a:r>
          </a:p>
          <a:p>
            <a:pPr marL="0" indent="0">
              <a:lnSpc>
                <a:spcPct val="120000"/>
              </a:lnSpc>
              <a:buClrTx/>
              <a:buNone/>
              <a:defRPr/>
            </a:pPr>
            <a:endParaRPr lang="en-AU" sz="600" b="1" dirty="0"/>
          </a:p>
          <a:p>
            <a:pPr marL="0" indent="0">
              <a:lnSpc>
                <a:spcPct val="120000"/>
              </a:lnSpc>
              <a:buClrTx/>
              <a:buNone/>
              <a:defRPr/>
            </a:pPr>
            <a:r>
              <a:rPr lang="en-US" sz="2250" b="1" dirty="0"/>
              <a:t>Client Sample: 2.08 Demonstrated</a:t>
            </a:r>
          </a:p>
          <a:p>
            <a:pPr marL="0" indent="0">
              <a:lnSpc>
                <a:spcPct val="120000"/>
              </a:lnSpc>
              <a:buClrTx/>
              <a:buNone/>
              <a:defRPr/>
            </a:pPr>
            <a:endParaRPr lang="en-US" sz="600" b="1" dirty="0"/>
          </a:p>
          <a:p>
            <a:pPr marL="342900" indent="-34290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Active listening task appropriate complexity for 2.08</a:t>
            </a:r>
          </a:p>
          <a:p>
            <a:pPr marL="342900" indent="-34290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endParaRPr lang="en-US" sz="2250" dirty="0"/>
          </a:p>
          <a:p>
            <a:pPr marL="342900" indent="-34290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Transcript presented to support evidence</a:t>
            </a:r>
          </a:p>
          <a:p>
            <a:pPr marL="342900" indent="-34290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endParaRPr lang="en-US" sz="2250" dirty="0"/>
          </a:p>
          <a:p>
            <a:pPr marL="342900" indent="-34290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50" dirty="0"/>
              <a:t>Evidence of specific listening reported in assessor analysis using quotes</a:t>
            </a:r>
            <a:endParaRPr lang="en-AU" sz="2250" dirty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7A17B5-9CAB-4F7C-81BA-17E3814CE25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70526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4937" y="1443038"/>
            <a:ext cx="671988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3600" dirty="0">
              <a:latin typeface="Calibri" panose="020F0502020204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SESSION THREE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</a:b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WRITING MODERATION</a:t>
            </a:r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0E48B8-F42C-4F3A-934A-C5DB711BAF5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1216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Purpose of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Consistency in interpretation and application of the ACSF</a:t>
            </a:r>
          </a:p>
          <a:p>
            <a:pPr marL="85725" indent="0">
              <a:buNone/>
            </a:pP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on professional knowledge</a:t>
            </a:r>
          </a:p>
          <a:p>
            <a:pPr marL="85725" indent="0">
              <a:buNone/>
            </a:pP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teaching and assessment practices</a:t>
            </a:r>
          </a:p>
          <a:p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local issues</a:t>
            </a:r>
          </a:p>
          <a:p>
            <a:endParaRPr lang="en-A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26230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42913" y="868993"/>
            <a:ext cx="8229600" cy="690563"/>
          </a:xfrm>
        </p:spPr>
        <p:txBody>
          <a:bodyPr/>
          <a:lstStyle/>
          <a:p>
            <a:r>
              <a:rPr lang="en-AU" dirty="0"/>
              <a:t>SESSION 3:	WRITING MODERATION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778697"/>
            <a:ext cx="8343900" cy="4014886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250" dirty="0"/>
              <a:t>FOLDERS: W1 – W6, ACSF LEVEL 1 – 3:  LIGHT BLUE COVER SHEETS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Is the allocated ACSF core skill and level accurate?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Is the task sufficient to support the indicator?</a:t>
            </a:r>
          </a:p>
          <a:p>
            <a:pPr marL="205740" indent="-20574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Does the client response demonstrate the indicator?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Would you adapt this task to use in your own context? How?</a:t>
            </a:r>
            <a:endParaRPr lang="en-AU" sz="2100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en-AU" dirty="0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888FCF-59B0-467E-998F-330544C25B3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>
          <a:xfrm>
            <a:off x="576508" y="606729"/>
            <a:ext cx="8229600" cy="857250"/>
          </a:xfrm>
        </p:spPr>
        <p:txBody>
          <a:bodyPr/>
          <a:lstStyle/>
          <a:p>
            <a:pPr algn="ctr"/>
            <a:r>
              <a:rPr lang="en-AU" sz="2700" dirty="0"/>
              <a:t>SESSION THREE, COMMENTARY W1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824038"/>
            <a:ext cx="7940615" cy="4124325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400" dirty="0"/>
              <a:t>TASK 1:		YOUR DETAILS				ACSF 1.05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100" b="1" dirty="0"/>
              <a:t>Task 1: Aligned</a:t>
            </a: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Different types of forms demonstrated</a:t>
            </a:r>
            <a:endParaRPr lang="en-AU" sz="1200" dirty="0"/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2100" b="1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100" b="1" dirty="0"/>
              <a:t>Client Sample: Demonstrated</a:t>
            </a: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Demonstration of filling different forms exit competence</a:t>
            </a:r>
            <a:endParaRPr lang="en-AU" dirty="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9C69CD-762E-4A11-AC19-0EB574645B6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>
          <a:xfrm>
            <a:off x="576508" y="689975"/>
            <a:ext cx="8229600" cy="566738"/>
          </a:xfrm>
        </p:spPr>
        <p:txBody>
          <a:bodyPr/>
          <a:lstStyle/>
          <a:p>
            <a:pPr algn="ctr"/>
            <a:r>
              <a:rPr lang="en-AU" sz="2700" dirty="0"/>
              <a:t>SESSION THREE, COMMENTARY W1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7338"/>
            <a:ext cx="7850038" cy="4352925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400" dirty="0"/>
              <a:t>TASK 2:		NOTICES					ACSF 1.05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250" b="1" dirty="0"/>
              <a:t>Task 2:  Not Aligned</a:t>
            </a:r>
            <a:endParaRPr lang="en-AU" sz="225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250" dirty="0"/>
              <a:t>Task directions may encourage copying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250" dirty="0"/>
              <a:t>Task instructions serve as model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250" dirty="0"/>
              <a:t>Recommend modifying</a:t>
            </a:r>
          </a:p>
          <a:p>
            <a:pPr marL="0" indent="0">
              <a:buClrTx/>
              <a:buNone/>
              <a:defRPr/>
            </a:pPr>
            <a:endParaRPr lang="en-AU" sz="2250" dirty="0"/>
          </a:p>
          <a:p>
            <a:pPr marL="0" indent="0">
              <a:buClrTx/>
              <a:buNone/>
              <a:defRPr/>
            </a:pPr>
            <a:r>
              <a:rPr lang="en-AU" sz="2250" dirty="0"/>
              <a:t> </a:t>
            </a:r>
            <a:r>
              <a:rPr lang="en-US" sz="2250" b="1" dirty="0"/>
              <a:t>Client Sample: Not Demonstrated</a:t>
            </a:r>
            <a:endParaRPr lang="en-AU" sz="225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250" dirty="0"/>
              <a:t>Reliance on directions/instructions evident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8BADBC-CE65-440D-8FD6-C0830691C01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457200" y="712613"/>
            <a:ext cx="8229600" cy="452438"/>
          </a:xfrm>
        </p:spPr>
        <p:txBody>
          <a:bodyPr/>
          <a:lstStyle/>
          <a:p>
            <a:pPr algn="ctr"/>
            <a:r>
              <a:rPr lang="en-AU" sz="2700" dirty="0"/>
              <a:t>SESSION THREE, COMMENTARY W2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7344"/>
            <a:ext cx="7914736" cy="4291013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400" dirty="0"/>
              <a:t>TASK:		HOW DO YOU GET TO TAFE			ACSF 1.06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475" b="1" dirty="0"/>
              <a:t>Task: Not Aligned</a:t>
            </a:r>
            <a:endParaRPr lang="en-AU" sz="2475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475" dirty="0"/>
              <a:t>Highly familiar context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475" dirty="0"/>
              <a:t>Questions serve as scaffolding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475" dirty="0"/>
              <a:t>A good teaching task</a:t>
            </a:r>
          </a:p>
          <a:p>
            <a:pPr marL="0" indent="0">
              <a:buClrTx/>
              <a:buNone/>
              <a:defRPr/>
            </a:pPr>
            <a:endParaRPr lang="en-AU" sz="2475" dirty="0"/>
          </a:p>
          <a:p>
            <a:pPr marL="0" indent="0">
              <a:buClrTx/>
              <a:buNone/>
              <a:defRPr/>
            </a:pPr>
            <a:endParaRPr lang="en-AU" sz="900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475" b="1" dirty="0"/>
              <a:t>Client Sample: Not Demonstrated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475" dirty="0"/>
              <a:t>Use of questions </a:t>
            </a:r>
            <a:r>
              <a:rPr lang="en-US" sz="2475"/>
              <a:t>prompts evidence </a:t>
            </a:r>
            <a:r>
              <a:rPr lang="en-US" sz="2475" dirty="0"/>
              <a:t>in writing</a:t>
            </a:r>
            <a:endParaRPr lang="en-AU" dirty="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BBC85F-AF54-4E51-84F6-E82C786E08A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>
          <a:xfrm>
            <a:off x="513567" y="679277"/>
            <a:ext cx="8229600" cy="495300"/>
          </a:xfrm>
        </p:spPr>
        <p:txBody>
          <a:bodyPr/>
          <a:lstStyle/>
          <a:p>
            <a:pPr algn="ctr"/>
            <a:r>
              <a:rPr lang="en-AU" sz="2700" dirty="0"/>
              <a:t>SESSION THREE, COMMENTARY W3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0493"/>
            <a:ext cx="8229600" cy="4160207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850" dirty="0"/>
              <a:t>TASK 1:		EMAIL TO CHILDCARE			ACSF 2.05</a:t>
            </a:r>
          </a:p>
          <a:p>
            <a:pPr marL="0" indent="0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en-AU" sz="2475" b="1" dirty="0"/>
              <a:t>Task: Aligned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400" dirty="0"/>
              <a:t>Authentic task for level tailored to student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400" dirty="0"/>
              <a:t>Instructions clear; task scenario could serve as model text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400" dirty="0"/>
              <a:t>Good evidence of drafting process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400" dirty="0"/>
              <a:t>Simple planning section would strengthen task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400" dirty="0"/>
              <a:t>Sending an email would strengthen the task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endParaRPr lang="en-AU" sz="750" dirty="0"/>
          </a:p>
          <a:p>
            <a:pPr marL="0" indent="0">
              <a:buClrTx/>
              <a:buNone/>
              <a:defRPr/>
            </a:pPr>
            <a:r>
              <a:rPr lang="en-AU" sz="2475" b="1" dirty="0"/>
              <a:t>Client Sample: Demonstrated</a:t>
            </a:r>
          </a:p>
          <a:p>
            <a:pPr indent="-257175">
              <a:buClrTx/>
              <a:buFont typeface="Wingdings" panose="05000000000000000000" pitchFamily="2" charset="2"/>
              <a:buChar char="Ø"/>
              <a:defRPr/>
            </a:pPr>
            <a:r>
              <a:rPr lang="en-AU" sz="2400" dirty="0"/>
              <a:t>Client has followed instructions</a:t>
            </a:r>
          </a:p>
          <a:p>
            <a:pPr indent="-257175">
              <a:buClrTx/>
              <a:buFont typeface="Wingdings" panose="05000000000000000000" pitchFamily="2" charset="2"/>
              <a:buChar char="Ø"/>
              <a:defRPr/>
            </a:pPr>
            <a:r>
              <a:rPr lang="en-AU" sz="2400" dirty="0"/>
              <a:t>Good assessor notes captured on task</a:t>
            </a:r>
          </a:p>
          <a:p>
            <a:pPr indent="-257175">
              <a:buClrTx/>
              <a:buFont typeface="Wingdings" panose="05000000000000000000" pitchFamily="2" charset="2"/>
              <a:buChar char="Ø"/>
              <a:defRPr/>
            </a:pPr>
            <a:r>
              <a:rPr lang="en-AU" sz="2400" dirty="0"/>
              <a:t>2 clause sentences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en-AU" dirty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88C1F8-0242-45B6-B551-713AFD4AFEA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576508" y="648744"/>
            <a:ext cx="8229600" cy="500063"/>
          </a:xfrm>
        </p:spPr>
        <p:txBody>
          <a:bodyPr/>
          <a:lstStyle/>
          <a:p>
            <a:pPr algn="ctr"/>
            <a:r>
              <a:rPr lang="en-AU" sz="2700" dirty="0"/>
              <a:t>SESSION THREE, COMMENTARY W3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619" y="1471808"/>
            <a:ext cx="8229600" cy="4324887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625" dirty="0"/>
              <a:t>TASK 2:	 JOB APPLICATION AND LETTER	  ACSF 2.05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100" b="1" dirty="0"/>
              <a:t>Task: Aligned</a:t>
            </a:r>
            <a:endParaRPr lang="en-AU" sz="2100" dirty="0"/>
          </a:p>
          <a:p>
            <a:pPr marL="205740" indent="-20574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Authentic online application form</a:t>
            </a:r>
          </a:p>
          <a:p>
            <a:pPr marL="0" indent="0">
              <a:lnSpc>
                <a:spcPct val="150000"/>
              </a:lnSpc>
              <a:buClrTx/>
              <a:buNone/>
              <a:defRPr/>
            </a:pPr>
            <a:r>
              <a:rPr lang="en-AU" sz="2100" b="1" dirty="0"/>
              <a:t>Client Sample: Demonstrated</a:t>
            </a:r>
          </a:p>
          <a:p>
            <a:pPr marL="342900" indent="-34290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Good practice using an online form</a:t>
            </a:r>
          </a:p>
          <a:p>
            <a:pPr marL="342900" indent="-34290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Exit competence demonstrated in completion of form</a:t>
            </a:r>
          </a:p>
          <a:p>
            <a:pPr marL="342900" indent="-34290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Student produces well written cover letter with emerging Level 3 features</a:t>
            </a:r>
          </a:p>
          <a:p>
            <a:pPr marL="205740" indent="-20574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endParaRPr lang="en-AU" sz="2100" dirty="0"/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5523D8-BEF0-436B-8522-0F4E18D936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>
          <a:xfrm>
            <a:off x="457200" y="956072"/>
            <a:ext cx="8229600" cy="638175"/>
          </a:xfrm>
        </p:spPr>
        <p:txBody>
          <a:bodyPr/>
          <a:lstStyle/>
          <a:p>
            <a:pPr algn="ctr"/>
            <a:r>
              <a:rPr lang="en-AU" sz="2700" dirty="0"/>
              <a:t>SESSION THREE, COMMENTARY W4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7825"/>
            <a:ext cx="8229600" cy="4352925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400" dirty="0"/>
              <a:t>TASK:	 			A SURVEY				ACSF 2.06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100" b="1" dirty="0"/>
              <a:t>Task: Aligned</a:t>
            </a:r>
            <a:endParaRPr lang="en-AU" sz="21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Opinion on subject of relevance to student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Survey form supports the planning process with prompts</a:t>
            </a:r>
          </a:p>
          <a:p>
            <a:pPr marL="0" indent="0">
              <a:buClrTx/>
              <a:buNone/>
              <a:defRPr/>
            </a:pPr>
            <a:endParaRPr lang="en-AU" sz="2100" dirty="0"/>
          </a:p>
          <a:p>
            <a:pPr marL="0" indent="0">
              <a:buClrTx/>
              <a:buNone/>
              <a:defRPr/>
            </a:pPr>
            <a:r>
              <a:rPr lang="en-AU" sz="2100" b="1" dirty="0"/>
              <a:t>Client Sample: Demonstrated</a:t>
            </a:r>
          </a:p>
          <a:p>
            <a:pPr indent="-257175"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Strong client performance</a:t>
            </a:r>
          </a:p>
          <a:p>
            <a:pPr indent="-257175"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Vocabulary/grammar appropriate to level</a:t>
            </a:r>
            <a:endParaRPr lang="en-AU" dirty="0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66A444-17BF-4718-86F2-AAA9B95089D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>
          <a:xfrm>
            <a:off x="457200" y="932260"/>
            <a:ext cx="8229600" cy="615553"/>
          </a:xfrm>
        </p:spPr>
        <p:txBody>
          <a:bodyPr/>
          <a:lstStyle/>
          <a:p>
            <a:pPr algn="ctr"/>
            <a:r>
              <a:rPr lang="en-AU" sz="2700" dirty="0"/>
              <a:t>SESSION THREE, COMMENTARY W5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9485"/>
            <a:ext cx="8229600" cy="4458890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625" dirty="0"/>
              <a:t>TASK:	 	JOB APPLICATION			ACSF </a:t>
            </a:r>
            <a:r>
              <a:rPr lang="en-AU" sz="2625" dirty="0" smtClean="0"/>
              <a:t>3.05, 3.06</a:t>
            </a:r>
            <a:endParaRPr lang="en-AU" sz="2625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250" b="1" dirty="0"/>
              <a:t>Task: Aligned</a:t>
            </a:r>
            <a:endParaRPr lang="en-AU" sz="2250" dirty="0"/>
          </a:p>
          <a:p>
            <a:pPr marL="205740" indent="-20574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Aligns to sample activities</a:t>
            </a:r>
          </a:p>
          <a:p>
            <a:pPr marL="205740" indent="-20574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Appears to be genuine job application e.g. </a:t>
            </a:r>
            <a:r>
              <a:rPr lang="en-AU" sz="2100" dirty="0" smtClean="0"/>
              <a:t>seek.com.au</a:t>
            </a:r>
          </a:p>
          <a:p>
            <a:pPr marL="205740" indent="-20574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Provides opportunity for a variety of writing styles e.g. bullet </a:t>
            </a:r>
            <a:r>
              <a:rPr lang="en-AU" sz="2100" dirty="0" smtClean="0"/>
              <a:t>points</a:t>
            </a:r>
            <a:endParaRPr lang="en-AU" sz="2100" dirty="0"/>
          </a:p>
          <a:p>
            <a:pPr marL="205740" indent="-20574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Complex vocabulary related to job roles &amp; job </a:t>
            </a:r>
            <a:r>
              <a:rPr lang="en-AU" sz="2100" dirty="0" smtClean="0"/>
              <a:t>search</a:t>
            </a:r>
            <a:endParaRPr lang="en-AU" sz="2100" dirty="0"/>
          </a:p>
          <a:p>
            <a:pPr marL="205740" indent="-20574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Step 3 of task not aligned to Level 3 complexity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AU" sz="600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2250" b="1" dirty="0"/>
              <a:t>Client Sample: Not Demonstrated</a:t>
            </a:r>
            <a:endParaRPr lang="en-AU" sz="225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Assessor analysis not linked to client demonstrated evidence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 Plan, draft, proof, review not explained by assessor in analysis e.g. changes in punctuation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Control of informal versus formal language not clearly </a:t>
            </a:r>
            <a:r>
              <a:rPr lang="en-AU" sz="2100" dirty="0" smtClean="0"/>
              <a:t>demonstrated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Assessor analysis not linked to client demonstrated evidence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endParaRPr lang="en-AU" sz="2100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en-AU" dirty="0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D9ED20-639C-4DEA-AA72-4648F088C60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>
          <a:xfrm>
            <a:off x="521853" y="885825"/>
            <a:ext cx="8229600" cy="452438"/>
          </a:xfrm>
        </p:spPr>
        <p:txBody>
          <a:bodyPr/>
          <a:lstStyle/>
          <a:p>
            <a:pPr algn="ctr"/>
            <a:r>
              <a:rPr lang="en-AU" sz="2700" dirty="0"/>
              <a:t>SESSION THREE, COMMENTARY W6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6571"/>
            <a:ext cx="8229600" cy="4934858"/>
          </a:xfrm>
        </p:spPr>
        <p:txBody>
          <a:bodyPr>
            <a:normAutofit fontScale="25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9600" dirty="0"/>
              <a:t>TASK 1:		 RESUME WRITING		</a:t>
            </a:r>
            <a:r>
              <a:rPr lang="en-AU" sz="9600" dirty="0" smtClean="0"/>
              <a:t>ACSF 3.05, 3.06</a:t>
            </a:r>
            <a:endParaRPr lang="en-AU" sz="9600" dirty="0"/>
          </a:p>
          <a:p>
            <a:pPr marL="0" indent="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en-AU" sz="9000" b="1" dirty="0"/>
              <a:t>Task: Aligned</a:t>
            </a:r>
            <a:endParaRPr lang="en-AU" sz="9000" dirty="0"/>
          </a:p>
          <a:p>
            <a:pPr marL="205740" indent="-20574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8400" dirty="0"/>
              <a:t>Level 3 sample activity</a:t>
            </a:r>
          </a:p>
          <a:p>
            <a:pPr marL="205740" indent="-20574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8400" dirty="0"/>
              <a:t>Instructions are clear and appropriate for ACSF Level 3 Performance Variables Grid e.g. independently sourced models for resume</a:t>
            </a:r>
          </a:p>
          <a:p>
            <a:pPr marL="205740" indent="-205740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8400" dirty="0"/>
              <a:t>Drafting process well-supported in task </a:t>
            </a:r>
            <a:r>
              <a:rPr lang="en-AU" sz="8400" dirty="0" smtClean="0"/>
              <a:t>design</a:t>
            </a:r>
          </a:p>
          <a:p>
            <a:pPr marL="0" indent="0">
              <a:lnSpc>
                <a:spcPct val="120000"/>
              </a:lnSpc>
              <a:buClrTx/>
              <a:buNone/>
              <a:defRPr/>
            </a:pPr>
            <a:endParaRPr lang="en-AU" sz="9000" b="1" dirty="0" smtClean="0"/>
          </a:p>
          <a:p>
            <a:pPr marL="0" indent="0">
              <a:lnSpc>
                <a:spcPct val="120000"/>
              </a:lnSpc>
              <a:buClrTx/>
              <a:buNone/>
              <a:defRPr/>
            </a:pPr>
            <a:r>
              <a:rPr lang="en-AU" sz="9000" b="1" dirty="0" smtClean="0"/>
              <a:t>Client </a:t>
            </a:r>
            <a:r>
              <a:rPr lang="en-AU" sz="9000" b="1" dirty="0"/>
              <a:t>Sample: Demonstrated</a:t>
            </a:r>
          </a:p>
          <a:p>
            <a:pPr indent="-257175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8400" dirty="0"/>
              <a:t>Student has completed their resume appropriately</a:t>
            </a:r>
          </a:p>
          <a:p>
            <a:pPr indent="-257175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8400" dirty="0"/>
              <a:t>Client-specific detailed assessor analysis</a:t>
            </a:r>
          </a:p>
          <a:p>
            <a:pPr indent="-257175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8400" dirty="0"/>
              <a:t>Appropriate correction code for the ACSF level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7EE597-E451-4B48-9862-85975AF346C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>
          <a:xfrm>
            <a:off x="384066" y="948455"/>
            <a:ext cx="8229600" cy="452438"/>
          </a:xfrm>
        </p:spPr>
        <p:txBody>
          <a:bodyPr/>
          <a:lstStyle/>
          <a:p>
            <a:pPr algn="ctr"/>
            <a:r>
              <a:rPr lang="en-AU" sz="2700" dirty="0"/>
              <a:t>SESSION THREE, COMMENTARY W6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066" y="1538514"/>
            <a:ext cx="8229600" cy="4862285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400" dirty="0"/>
              <a:t>TASK 2:		 LETTER OF COMPLAINT	</a:t>
            </a:r>
            <a:r>
              <a:rPr lang="en-AU" sz="2400" dirty="0" smtClean="0"/>
              <a:t> </a:t>
            </a:r>
            <a:r>
              <a:rPr lang="en-AU" sz="2400" dirty="0"/>
              <a:t>ACSF </a:t>
            </a:r>
            <a:r>
              <a:rPr lang="en-AU" sz="2400" dirty="0" smtClean="0"/>
              <a:t>3.05, 3.06</a:t>
            </a:r>
            <a:endParaRPr lang="en-AU" sz="2400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250" b="1" dirty="0"/>
              <a:t>Task: Aligned</a:t>
            </a:r>
            <a:endParaRPr lang="en-AU" sz="2250" dirty="0"/>
          </a:p>
          <a:p>
            <a:pPr marL="205740" indent="-20574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Task design appropriate to elicit 3.05 performance features</a:t>
            </a:r>
            <a:r>
              <a:rPr lang="en-AU" sz="2100" dirty="0" smtClean="0"/>
              <a:t>.</a:t>
            </a:r>
          </a:p>
          <a:p>
            <a:pPr marL="205740" indent="-205740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Task design allows for demonstration of some specialised vocabulary and complex </a:t>
            </a:r>
            <a:r>
              <a:rPr lang="en-AU" sz="2100" dirty="0" smtClean="0"/>
              <a:t>sentences</a:t>
            </a:r>
            <a:endParaRPr lang="en-AU" sz="2100" dirty="0"/>
          </a:p>
          <a:p>
            <a:pPr marL="0" indent="0">
              <a:lnSpc>
                <a:spcPct val="150000"/>
              </a:lnSpc>
              <a:buClrTx/>
              <a:buNone/>
              <a:defRPr/>
            </a:pPr>
            <a:r>
              <a:rPr lang="en-AU" sz="2250" b="1" dirty="0"/>
              <a:t>Client Sample: Demonstrated</a:t>
            </a:r>
          </a:p>
          <a:p>
            <a:pPr indent="-257175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Use of correction code appropriate for Level 3 evident</a:t>
            </a:r>
          </a:p>
          <a:p>
            <a:pPr indent="-257175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Good recognition of audience and purpose e.g. word </a:t>
            </a:r>
            <a:r>
              <a:rPr lang="en-AU" sz="2100" dirty="0" smtClean="0"/>
              <a:t>choice</a:t>
            </a:r>
          </a:p>
          <a:p>
            <a:pPr indent="-257175"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AU" sz="2100" dirty="0"/>
              <a:t>Appropriate level of formality e.g. formal letter layout, vocabulary</a:t>
            </a:r>
          </a:p>
          <a:p>
            <a:pPr marL="0" indent="0">
              <a:lnSpc>
                <a:spcPct val="150000"/>
              </a:lnSpc>
              <a:buClrTx/>
              <a:buNone/>
              <a:defRPr/>
            </a:pPr>
            <a:endParaRPr lang="en-AU" sz="2100" dirty="0"/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7EE597-E451-4B48-9862-85975AF346C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5845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813" y="1300163"/>
            <a:ext cx="7781925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5230"/>
          </a:xfrm>
        </p:spPr>
        <p:txBody>
          <a:bodyPr/>
          <a:lstStyle/>
          <a:p>
            <a:pPr algn="ctr"/>
            <a:r>
              <a:rPr lang="en-AU" sz="3600" dirty="0"/>
              <a:t>Designing Your SEE Program Task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025"/>
            <a:ext cx="7620000" cy="5185775"/>
          </a:xfrm>
        </p:spPr>
        <p:txBody>
          <a:bodyPr>
            <a:normAutofit/>
          </a:bodyPr>
          <a:lstStyle/>
          <a:p>
            <a:r>
              <a:rPr lang="en-AU" sz="2000" dirty="0"/>
              <a:t>Determine ACSF level 	Refer to Performance Variables Grid</a:t>
            </a:r>
          </a:p>
          <a:p>
            <a:endParaRPr lang="en-AU" sz="2000" dirty="0"/>
          </a:p>
          <a:p>
            <a:r>
              <a:rPr lang="en-AU" sz="2000" dirty="0"/>
              <a:t>Select appropriate text or stimulus for task </a:t>
            </a:r>
          </a:p>
          <a:p>
            <a:pPr marL="85725" indent="0">
              <a:buNone/>
            </a:pPr>
            <a:r>
              <a:rPr lang="en-AU" sz="2000" dirty="0"/>
              <a:t>    and contextualise to local area</a:t>
            </a:r>
          </a:p>
          <a:p>
            <a:endParaRPr lang="en-AU" sz="2000" dirty="0"/>
          </a:p>
          <a:p>
            <a:r>
              <a:rPr lang="en-AU" sz="2000" dirty="0"/>
              <a:t>Create task questions for student </a:t>
            </a:r>
          </a:p>
          <a:p>
            <a:pPr marL="85725" indent="0">
              <a:buNone/>
            </a:pPr>
            <a:endParaRPr lang="en-AU" sz="2000" dirty="0"/>
          </a:p>
          <a:p>
            <a:r>
              <a:rPr lang="en-AU" sz="2000" dirty="0"/>
              <a:t>Create assessor guide</a:t>
            </a:r>
          </a:p>
          <a:p>
            <a:pPr marL="85725" indent="0">
              <a:buNone/>
            </a:pPr>
            <a:endParaRPr lang="en-AU" sz="2000" dirty="0"/>
          </a:p>
          <a:p>
            <a:r>
              <a:rPr lang="en-AU" sz="2000" dirty="0"/>
              <a:t>Create task instructions for student</a:t>
            </a:r>
          </a:p>
          <a:p>
            <a:pPr marL="85725" indent="0">
              <a:buNone/>
            </a:pPr>
            <a:endParaRPr lang="en-AU" sz="2000" dirty="0"/>
          </a:p>
          <a:p>
            <a:r>
              <a:rPr lang="en-AU" sz="2000" dirty="0"/>
              <a:t>Create task instructions for assessor</a:t>
            </a:r>
          </a:p>
          <a:p>
            <a:endParaRPr lang="en-AU" sz="750" dirty="0"/>
          </a:p>
          <a:p>
            <a:pPr marL="85725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AB1B9C-302E-4842-8544-5FFFB63BE2F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  <p:pic>
        <p:nvPicPr>
          <p:cNvPr id="6" name="Picture 5" descr="C:\Users\Toshi\AppData\Local\Microsoft\Windows\Temporary Internet Files\Content.IE5\BJ1LPDDD\News-norma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83" y="1849154"/>
            <a:ext cx="794888" cy="6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52608" y="1362989"/>
            <a:ext cx="229299" cy="127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8" descr="C:\Users\Toshi\AppData\Local\Microsoft\Windows\Temporary Internet Files\Content.IE5\2PVHFJIR\tCt9K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71" y="4658117"/>
            <a:ext cx="612424" cy="77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Toshi\AppData\Local\Microsoft\Windows\Temporary Internet Files\Content.IE5\ASMNVMP3\1322152230_b9d4cf6078d1b9b50049a8abed6d3e02_12055640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55" y="2887223"/>
            <a:ext cx="648006" cy="5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oshi\AppData\Local\Microsoft\Windows\Temporary Internet Files\Content.IE5\JSTF7RJK\documento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84" y="3737094"/>
            <a:ext cx="515151" cy="52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7244" y="1171091"/>
            <a:ext cx="694186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3600" dirty="0">
              <a:latin typeface="Calibri" panose="020F0502020204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5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SESSION FOUR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5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en-AU" sz="45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</a:br>
            <a:r>
              <a:rPr lang="en-AU" sz="45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DIGITAL TECHNOLOGY  RESOURCE AND TASK ACTIVITY</a:t>
            </a:r>
          </a:p>
        </p:txBody>
      </p:sp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090CB9-1056-49DF-AD2A-AC46E3035B8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Digital Technology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707"/>
            <a:ext cx="7620000" cy="5098093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AU" u="sng" dirty="0"/>
              <a:t>PURPOSE</a:t>
            </a:r>
          </a:p>
          <a:p>
            <a:pPr marL="85725" indent="0">
              <a:buNone/>
            </a:pPr>
            <a:endParaRPr lang="en-AU" sz="600" u="sng" dirty="0"/>
          </a:p>
          <a:p>
            <a:pPr lvl="0"/>
            <a:r>
              <a:rPr lang="en-AU" dirty="0"/>
              <a:t>To build and strengthen on existing teachers’ / assessors’ skills and knowledge in use of digital technology</a:t>
            </a:r>
          </a:p>
          <a:p>
            <a:pPr lvl="0"/>
            <a:endParaRPr lang="en-AU" sz="600" dirty="0"/>
          </a:p>
          <a:p>
            <a:pPr lvl="0"/>
            <a:r>
              <a:rPr lang="en-AU" dirty="0"/>
              <a:t>Inspire teachers and assessors with new ideas</a:t>
            </a:r>
          </a:p>
          <a:p>
            <a:pPr marL="85725" indent="0">
              <a:buNone/>
            </a:pPr>
            <a:endParaRPr lang="en-AU" sz="600" dirty="0"/>
          </a:p>
          <a:p>
            <a:r>
              <a:rPr lang="en-AU" dirty="0"/>
              <a:t>Increase use of digital technology in teaching and assessment</a:t>
            </a:r>
          </a:p>
          <a:p>
            <a:endParaRPr lang="en-AU" sz="600" dirty="0"/>
          </a:p>
          <a:p>
            <a:r>
              <a:rPr lang="en-AU" dirty="0"/>
              <a:t>To engage students in digital technology beyond the personal and social domain</a:t>
            </a:r>
          </a:p>
          <a:p>
            <a:pPr marL="85725" indent="0">
              <a:buNone/>
            </a:pPr>
            <a:endParaRPr lang="en-AU" sz="750" dirty="0"/>
          </a:p>
          <a:p>
            <a:pPr marL="85725" indent="0">
              <a:buNone/>
            </a:pPr>
            <a:r>
              <a:rPr lang="en-AU" u="sng" dirty="0"/>
              <a:t>Types of Technology</a:t>
            </a:r>
            <a:r>
              <a:rPr lang="en-AU" dirty="0"/>
              <a:t> </a:t>
            </a:r>
          </a:p>
          <a:p>
            <a:pPr marL="85725" indent="0">
              <a:buNone/>
            </a:pPr>
            <a:endParaRPr lang="en-AU" sz="600" dirty="0"/>
          </a:p>
          <a:p>
            <a:pPr lvl="0"/>
            <a:r>
              <a:rPr lang="en-AU" dirty="0"/>
              <a:t>Smart Phones</a:t>
            </a:r>
          </a:p>
          <a:p>
            <a:pPr lvl="0"/>
            <a:endParaRPr lang="en-AU" sz="600" dirty="0"/>
          </a:p>
          <a:p>
            <a:pPr lvl="0"/>
            <a:r>
              <a:rPr lang="en-AU" dirty="0"/>
              <a:t>Tablets</a:t>
            </a:r>
          </a:p>
          <a:p>
            <a:pPr lvl="0"/>
            <a:endParaRPr lang="en-AU" sz="600" dirty="0"/>
          </a:p>
          <a:p>
            <a:pPr lvl="0"/>
            <a:r>
              <a:rPr lang="en-AU" dirty="0"/>
              <a:t>Personal Computer/Laptops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25499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98" y="681185"/>
            <a:ext cx="7620000" cy="747167"/>
          </a:xfrm>
        </p:spPr>
        <p:txBody>
          <a:bodyPr/>
          <a:lstStyle/>
          <a:p>
            <a:pPr algn="ctr"/>
            <a:r>
              <a:rPr lang="en-AU" sz="3150" dirty="0"/>
              <a:t>DIGITAL TECHNOLOGY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352"/>
            <a:ext cx="7620000" cy="4229498"/>
          </a:xfrm>
        </p:spPr>
        <p:txBody>
          <a:bodyPr>
            <a:normAutofit fontScale="92500" lnSpcReduction="10000"/>
          </a:bodyPr>
          <a:lstStyle/>
          <a:p>
            <a:pPr marL="85725" indent="0">
              <a:buNone/>
            </a:pPr>
            <a:endParaRPr lang="en-AU" sz="600" dirty="0"/>
          </a:p>
          <a:p>
            <a:pPr marL="85725" indent="0">
              <a:buNone/>
            </a:pPr>
            <a:endParaRPr lang="en-AU" sz="600" dirty="0"/>
          </a:p>
          <a:p>
            <a:pPr marL="85725" indent="0">
              <a:buNone/>
            </a:pPr>
            <a:r>
              <a:rPr lang="en-AU" sz="2400" spc="-75" dirty="0">
                <a:solidFill>
                  <a:srgbClr val="1F497D"/>
                </a:solidFill>
                <a:latin typeface="Cambria"/>
                <a:ea typeface="+mj-ea"/>
                <a:cs typeface="+mj-cs"/>
              </a:rPr>
              <a:t>Total of 19 ‘How To Guides’</a:t>
            </a:r>
            <a:endParaRPr lang="en-AU" sz="2400" dirty="0"/>
          </a:p>
          <a:p>
            <a:pPr lvl="5"/>
            <a:r>
              <a:rPr lang="en-AU" sz="2100" dirty="0"/>
              <a:t>‘How To Guide’ is a PD tool for teachers/assessors</a:t>
            </a:r>
          </a:p>
          <a:p>
            <a:pPr lvl="5"/>
            <a:r>
              <a:rPr lang="en-AU" sz="2100" dirty="0"/>
              <a:t>Four Basics to Get You Started: the underpinning skills</a:t>
            </a:r>
          </a:p>
          <a:p>
            <a:pPr marL="1165860" lvl="5" indent="0">
              <a:buNone/>
            </a:pPr>
            <a:endParaRPr lang="en-AU" sz="750" dirty="0"/>
          </a:p>
          <a:p>
            <a:pPr lvl="5"/>
            <a:r>
              <a:rPr lang="en-AU" sz="2100" dirty="0"/>
              <a:t>15 ‘How To Guides’ demonstrating range of applications</a:t>
            </a:r>
          </a:p>
          <a:p>
            <a:pPr marL="1165860" lvl="5" indent="0">
              <a:buNone/>
            </a:pPr>
            <a:endParaRPr lang="en-AU" sz="750" dirty="0"/>
          </a:p>
          <a:p>
            <a:pPr lvl="5"/>
            <a:r>
              <a:rPr lang="en-AU" sz="2100" dirty="0"/>
              <a:t>A Glossary of Terms</a:t>
            </a:r>
          </a:p>
          <a:p>
            <a:pPr lvl="5"/>
            <a:endParaRPr lang="en-AU" sz="750" dirty="0"/>
          </a:p>
          <a:p>
            <a:pPr marL="85725" indent="0">
              <a:buClr>
                <a:srgbClr val="4F81BD"/>
              </a:buClr>
              <a:buNone/>
            </a:pPr>
            <a:r>
              <a:rPr lang="en-AU" sz="2400" dirty="0">
                <a:solidFill>
                  <a:schemeClr val="tx2"/>
                </a:solidFill>
                <a:latin typeface="+mj-lt"/>
              </a:rPr>
              <a:t>10 ACSF Aligned Assessment Tasks</a:t>
            </a:r>
          </a:p>
          <a:p>
            <a:pPr lvl="5">
              <a:buClr>
                <a:srgbClr val="4F81BD"/>
              </a:buClr>
            </a:pPr>
            <a:r>
              <a:rPr lang="en-AU" sz="2100" dirty="0"/>
              <a:t>Showing application of 10 ‘How To Guides’ in ACSF aligned assessment tasks</a:t>
            </a:r>
          </a:p>
          <a:p>
            <a:pPr marL="1165860" lvl="5" indent="0">
              <a:buClr>
                <a:srgbClr val="4F81BD"/>
              </a:buClr>
              <a:buNone/>
            </a:pPr>
            <a:endParaRPr lang="en-AU" sz="2100" dirty="0"/>
          </a:p>
          <a:p>
            <a:pPr marL="85725" indent="0">
              <a:buClr>
                <a:srgbClr val="4F81BD"/>
              </a:buClr>
              <a:buNone/>
            </a:pPr>
            <a:r>
              <a:rPr lang="en-AU" sz="2400" dirty="0">
                <a:solidFill>
                  <a:schemeClr val="tx2"/>
                </a:solidFill>
                <a:latin typeface="+mj-lt"/>
              </a:rPr>
              <a:t>NB: 	</a:t>
            </a:r>
            <a:r>
              <a:rPr lang="en-AU" sz="2100" dirty="0"/>
              <a:t>Digital Technology is a fluid environment; please view Resource in 	this context</a:t>
            </a:r>
          </a:p>
          <a:p>
            <a:pPr marL="85725" indent="0">
              <a:buClr>
                <a:srgbClr val="4F81BD"/>
              </a:buClr>
              <a:buNone/>
            </a:pPr>
            <a:endParaRPr lang="en-AU" sz="1950" dirty="0">
              <a:solidFill>
                <a:schemeClr val="accent1">
                  <a:lumMod val="75000"/>
                </a:schemeClr>
              </a:solidFill>
            </a:endParaRPr>
          </a:p>
          <a:p>
            <a:pPr lvl="5"/>
            <a:endParaRPr lang="en-AU" sz="19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00726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 </a:t>
            </a:r>
            <a:r>
              <a:rPr lang="en-AU" sz="2400" dirty="0"/>
              <a:t>Examples of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en-AU" b="1" dirty="0"/>
              <a:t>Journey Planner Apps</a:t>
            </a:r>
          </a:p>
          <a:p>
            <a:endParaRPr lang="en-AU" dirty="0"/>
          </a:p>
          <a:p>
            <a:pPr lvl="8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5" y="2861361"/>
            <a:ext cx="4114799" cy="19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28" y="1967669"/>
            <a:ext cx="308796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378117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95636"/>
            <a:ext cx="7620000" cy="4262215"/>
          </a:xfrm>
        </p:spPr>
        <p:txBody>
          <a:bodyPr/>
          <a:lstStyle/>
          <a:p>
            <a:pPr marL="85725" indent="0">
              <a:buNone/>
            </a:pPr>
            <a:r>
              <a:rPr lang="en-AU" b="1" dirty="0"/>
              <a:t>Online Shopping </a:t>
            </a:r>
          </a:p>
        </p:txBody>
      </p:sp>
      <p:pic>
        <p:nvPicPr>
          <p:cNvPr id="3076" name="Picture 4" descr="G:\DIGITAL TECH PROJECT\2016-12-29_2107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22" y="1549460"/>
            <a:ext cx="4141289" cy="42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DIGITAL TECH PROJECT\2016-12-29_2113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2" y="1908383"/>
            <a:ext cx="3107357" cy="391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83742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4098" name="Picture 2" descr="G:\DIGITAL TECH PROJECT\2016-12-29_21215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29" y="1969394"/>
            <a:ext cx="3810162" cy="34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IGITAL TECH PROJECT\2016-12-29_2124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6" y="1936491"/>
            <a:ext cx="4236244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69861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37" y="1446910"/>
            <a:ext cx="7620000" cy="4185302"/>
          </a:xfrm>
        </p:spPr>
        <p:txBody>
          <a:bodyPr/>
          <a:lstStyle/>
          <a:p>
            <a:pPr marL="85725" indent="0">
              <a:buNone/>
            </a:pPr>
            <a:r>
              <a:rPr lang="en-AU" b="1" dirty="0"/>
              <a:t>Using Twitter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5123" name="Picture 3" descr="G:\DIGITAL TECH PROJECT\2016-12-29_2139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99" y="1645601"/>
            <a:ext cx="5366822" cy="416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53375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Digital Technology Task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endParaRPr lang="en-AU" dirty="0"/>
          </a:p>
          <a:p>
            <a:pPr marL="582930" lvl="2" indent="0">
              <a:buNone/>
            </a:pPr>
            <a:r>
              <a:rPr lang="en-AU" sz="2400" b="1" dirty="0"/>
              <a:t>Activity A: Write and Screenshot a text message</a:t>
            </a:r>
          </a:p>
          <a:p>
            <a:pPr marL="582930" lvl="2" indent="0">
              <a:buNone/>
            </a:pPr>
            <a:endParaRPr lang="en-AU" sz="1650" dirty="0"/>
          </a:p>
          <a:p>
            <a:pPr marL="788670" lvl="3" indent="0" algn="ctr">
              <a:buNone/>
            </a:pPr>
            <a:r>
              <a:rPr lang="en-AU" sz="2000" b="1" dirty="0"/>
              <a:t>OR</a:t>
            </a:r>
          </a:p>
          <a:p>
            <a:pPr marL="788670" lvl="3" indent="0">
              <a:buNone/>
            </a:pPr>
            <a:endParaRPr lang="en-AU" dirty="0"/>
          </a:p>
          <a:p>
            <a:pPr marL="582930" lvl="2" indent="0">
              <a:buNone/>
            </a:pPr>
            <a:r>
              <a:rPr lang="en-AU" sz="2400" b="1" dirty="0"/>
              <a:t>Activity B: Use Google Forms to create an online writing assessment task</a:t>
            </a:r>
          </a:p>
          <a:p>
            <a:pPr lvl="2"/>
            <a:endParaRPr lang="en-AU" sz="600" dirty="0"/>
          </a:p>
          <a:p>
            <a:pPr lvl="3"/>
            <a:r>
              <a:rPr lang="en-AU" sz="2000" dirty="0"/>
              <a:t>ACSF Level 1 : Library Application Form </a:t>
            </a:r>
          </a:p>
          <a:p>
            <a:pPr lvl="3"/>
            <a:endParaRPr lang="en-AU" sz="600" dirty="0"/>
          </a:p>
          <a:p>
            <a:pPr lvl="3"/>
            <a:r>
              <a:rPr lang="en-AU" sz="2000" dirty="0"/>
              <a:t>ACSF Level 2 : Wood End Community Centre Application Form</a:t>
            </a:r>
          </a:p>
          <a:p>
            <a:pPr lvl="3"/>
            <a:endParaRPr lang="en-AU" sz="600" dirty="0"/>
          </a:p>
          <a:p>
            <a:pPr lvl="3"/>
            <a:r>
              <a:rPr lang="en-AU" sz="2000" dirty="0"/>
              <a:t>ACSF Level 3 : Time Off Request</a:t>
            </a:r>
          </a:p>
          <a:p>
            <a:pPr marL="582930" lvl="2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18845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83395"/>
          </a:xfrm>
        </p:spPr>
        <p:txBody>
          <a:bodyPr/>
          <a:lstStyle/>
          <a:p>
            <a:pPr algn="ctr"/>
            <a:r>
              <a:rPr lang="en-AU" dirty="0"/>
              <a:t>‘</a:t>
            </a:r>
            <a:r>
              <a:rPr lang="en-AU" sz="3200" dirty="0"/>
              <a:t>How to Guide’ – Take a screenshot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70" t="30693" r="42946" b="17468"/>
          <a:stretch/>
        </p:blipFill>
        <p:spPr>
          <a:xfrm>
            <a:off x="839242" y="1114816"/>
            <a:ext cx="7540440" cy="52748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23971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‘</a:t>
            </a:r>
            <a:r>
              <a:rPr lang="en-AU" sz="3600" dirty="0"/>
              <a:t>How to Guide’ – Take a screenshot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562" t="25197" r="7863" b="14895"/>
          <a:stretch/>
        </p:blipFill>
        <p:spPr>
          <a:xfrm>
            <a:off x="1108553" y="1709803"/>
            <a:ext cx="2899776" cy="39762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/>
          <a:srcRect l="36740" t="26073" r="34165" b="12995"/>
          <a:stretch/>
        </p:blipFill>
        <p:spPr>
          <a:xfrm>
            <a:off x="4559472" y="1709803"/>
            <a:ext cx="3344451" cy="393964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086583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81" y="496103"/>
            <a:ext cx="7620000" cy="857250"/>
          </a:xfrm>
        </p:spPr>
        <p:txBody>
          <a:bodyPr/>
          <a:lstStyle/>
          <a:p>
            <a:pPr algn="ctr"/>
            <a:r>
              <a:rPr lang="en-AU" sz="2800" dirty="0"/>
              <a:t>Task Moderation / Trial Cycle</a:t>
            </a:r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707DF3-FEB9-4F24-864F-3DD6BFE8C26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82585" y="1278382"/>
            <a:ext cx="5262196" cy="4373545"/>
            <a:chOff x="925194" y="726570"/>
            <a:chExt cx="6195755" cy="5831393"/>
          </a:xfrm>
        </p:grpSpPr>
        <p:pic>
          <p:nvPicPr>
            <p:cNvPr id="17" name="Picture 6" descr="123px-Documents_icon.svg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865">
              <a:off x="3166610" y="1270951"/>
              <a:ext cx="1171575" cy="138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123px-Documents_icon.svg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865">
              <a:off x="3237739" y="3242492"/>
              <a:ext cx="1171575" cy="138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123px-Documents_icon.svg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865">
              <a:off x="3349759" y="4996107"/>
              <a:ext cx="1171575" cy="138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urved Left Arrow 19"/>
            <p:cNvSpPr/>
            <p:nvPr/>
          </p:nvSpPr>
          <p:spPr>
            <a:xfrm>
              <a:off x="4443412" y="2056926"/>
              <a:ext cx="895350" cy="197167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3006630" y="2714320"/>
              <a:ext cx="1562100" cy="514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/>
              <a:r>
                <a:rPr lang="en-US" alt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DESIGN TASK / MODIFY TASK</a:t>
              </a:r>
              <a:endParaRPr lang="en-US" altLang="en-US" sz="13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Curved Left Arrow 21"/>
            <p:cNvSpPr/>
            <p:nvPr/>
          </p:nvSpPr>
          <p:spPr>
            <a:xfrm rot="10800000">
              <a:off x="2265793" y="2132856"/>
              <a:ext cx="895350" cy="197167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3200815" y="4666039"/>
              <a:ext cx="1562100" cy="2876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/>
              <a:r>
                <a:rPr lang="en-US" altLang="en-US" sz="105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MODERATE TASK</a:t>
              </a:r>
              <a:endParaRPr lang="en-US" altLang="en-US" sz="13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3390139" y="726570"/>
              <a:ext cx="866775" cy="4286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r>
                <a:rPr lang="en-US" altLang="en-US" sz="1200" b="1" dirty="0">
                  <a:solidFill>
                    <a:srgbClr val="984807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Step #1</a:t>
              </a:r>
              <a:endParaRPr lang="en-US" altLang="en-US" sz="13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Curved Left Arrow 24"/>
            <p:cNvSpPr/>
            <p:nvPr/>
          </p:nvSpPr>
          <p:spPr>
            <a:xfrm>
              <a:off x="4468237" y="1366838"/>
              <a:ext cx="2190750" cy="5191125"/>
            </a:xfrm>
            <a:prstGeom prst="curvedLef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6197024" y="3590451"/>
              <a:ext cx="923925" cy="4381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r>
                <a:rPr lang="en-US" altLang="en-US" sz="1200" b="1" dirty="0">
                  <a:solidFill>
                    <a:srgbClr val="984807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Step #4</a:t>
              </a:r>
              <a:endParaRPr lang="en-US" altLang="en-US" sz="450" dirty="0">
                <a:latin typeface="Arial" pitchFamily="34" charset="0"/>
                <a:cs typeface="Arial" pitchFamily="34" charset="0"/>
              </a:endParaRPr>
            </a:p>
            <a:p>
              <a:pPr defTabSz="685800" eaLnBrk="0" hangingPunct="0"/>
              <a:endParaRPr lang="en-US" altLang="en-US" sz="13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Curved Left Arrow 26"/>
            <p:cNvSpPr/>
            <p:nvPr/>
          </p:nvSpPr>
          <p:spPr>
            <a:xfrm rot="10800000">
              <a:off x="925194" y="1228529"/>
              <a:ext cx="2190750" cy="5191125"/>
            </a:xfrm>
            <a:prstGeom prst="curvedLef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4776119" y="5639549"/>
            <a:ext cx="107931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AU" altLang="en-US" sz="105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TRIAL TASK</a:t>
            </a:r>
            <a:endParaRPr lang="en-AU" altLang="en-US" sz="450" dirty="0">
              <a:latin typeface="Arial" pitchFamily="34" charset="0"/>
              <a:cs typeface="Arial" pitchFamily="34" charset="0"/>
            </a:endParaRPr>
          </a:p>
          <a:p>
            <a:pPr defTabSz="685800" eaLnBrk="0" hangingPunct="0"/>
            <a:endParaRPr lang="en-AU" alt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942048" y="2800483"/>
            <a:ext cx="784711" cy="32861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altLang="en-US" sz="1200" b="1" dirty="0">
                <a:solidFill>
                  <a:srgbClr val="984807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Step #2</a:t>
            </a:r>
            <a:endParaRPr lang="en-US" altLang="en-US" sz="450" dirty="0">
              <a:latin typeface="Arial" pitchFamily="34" charset="0"/>
              <a:cs typeface="Arial" pitchFamily="34" charset="0"/>
            </a:endParaRPr>
          </a:p>
          <a:p>
            <a:pPr defTabSz="685800" eaLnBrk="0" hangingPunct="0"/>
            <a:endParaRPr lang="en-US" alt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3410667" y="2851220"/>
            <a:ext cx="784711" cy="32861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altLang="en-US" sz="1200" b="1" dirty="0">
                <a:solidFill>
                  <a:srgbClr val="984807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Step #3</a:t>
            </a:r>
            <a:endParaRPr lang="en-US" altLang="en-US" sz="450" dirty="0">
              <a:latin typeface="Arial" pitchFamily="34" charset="0"/>
              <a:cs typeface="Arial" pitchFamily="34" charset="0"/>
            </a:endParaRPr>
          </a:p>
          <a:p>
            <a:pPr defTabSz="685800" eaLnBrk="0" hangingPunct="0"/>
            <a:endParaRPr lang="en-US" alt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2339769" y="3443111"/>
            <a:ext cx="784711" cy="32861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altLang="en-US" sz="1200" b="1" dirty="0">
                <a:solidFill>
                  <a:srgbClr val="984807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Step #5</a:t>
            </a:r>
            <a:endParaRPr lang="en-US" altLang="en-US" sz="450" dirty="0">
              <a:latin typeface="Arial" pitchFamily="34" charset="0"/>
              <a:cs typeface="Arial" pitchFamily="34" charset="0"/>
            </a:endParaRPr>
          </a:p>
          <a:p>
            <a:pPr defTabSz="685800" eaLnBrk="0" hangingPunct="0"/>
            <a:endParaRPr lang="en-US" alt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199" y="2419350"/>
            <a:ext cx="2137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#1: Design Task</a:t>
            </a:r>
          </a:p>
          <a:p>
            <a:endParaRPr lang="en-AU" sz="1200" dirty="0"/>
          </a:p>
          <a:p>
            <a:r>
              <a:rPr lang="en-AU" sz="1200" dirty="0"/>
              <a:t>#2: Moderate Task with        Colleagues</a:t>
            </a:r>
          </a:p>
          <a:p>
            <a:endParaRPr lang="en-AU" sz="1200" dirty="0"/>
          </a:p>
          <a:p>
            <a:r>
              <a:rPr lang="en-AU" sz="1200" dirty="0"/>
              <a:t>#3: Modify Task based on Colleagues Feedback</a:t>
            </a:r>
          </a:p>
          <a:p>
            <a:endParaRPr lang="en-AU" sz="1200" dirty="0"/>
          </a:p>
          <a:p>
            <a:r>
              <a:rPr lang="en-AU" sz="1200" dirty="0"/>
              <a:t>#4: Trial Task with Students</a:t>
            </a:r>
          </a:p>
          <a:p>
            <a:endParaRPr lang="en-AU" sz="1200" dirty="0"/>
          </a:p>
          <a:p>
            <a:r>
              <a:rPr lang="en-AU" sz="1200" dirty="0"/>
              <a:t>#5: Modify Task based on Student Responses</a:t>
            </a:r>
          </a:p>
        </p:txBody>
      </p:sp>
    </p:spTree>
    <p:extLst>
      <p:ext uri="{BB962C8B-B14F-4D97-AF65-F5344CB8AC3E}">
        <p14:creationId xmlns:p14="http://schemas.microsoft.com/office/powerpoint/2010/main" val="4075094159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2392"/>
          </a:xfrm>
        </p:spPr>
        <p:txBody>
          <a:bodyPr/>
          <a:lstStyle/>
          <a:p>
            <a:pPr algn="ctr"/>
            <a:r>
              <a:rPr lang="en-AU" sz="3200" dirty="0"/>
              <a:t>‘How to Guide’ – Google 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69" t="25306" r="5479" b="10109"/>
          <a:stretch/>
        </p:blipFill>
        <p:spPr>
          <a:xfrm>
            <a:off x="648120" y="1033397"/>
            <a:ext cx="7477997" cy="47285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5747009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83603"/>
          </a:xfrm>
        </p:spPr>
        <p:txBody>
          <a:bodyPr/>
          <a:lstStyle/>
          <a:p>
            <a:pPr algn="ctr"/>
            <a:r>
              <a:rPr lang="en-AU" sz="3200" dirty="0"/>
              <a:t>‘How to Guide’ – Google Forms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07" t="25230" r="35233" b="10770"/>
          <a:stretch/>
        </p:blipFill>
        <p:spPr>
          <a:xfrm>
            <a:off x="698883" y="1033118"/>
            <a:ext cx="7515745" cy="456573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1168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‘How to Guide’ – Google Forms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206" t="24904" r="4410" b="12703"/>
          <a:stretch/>
        </p:blipFill>
        <p:spPr>
          <a:xfrm>
            <a:off x="584037" y="1205755"/>
            <a:ext cx="3260376" cy="43370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27" t="29577" r="67904" b="11276"/>
          <a:stretch/>
        </p:blipFill>
        <p:spPr>
          <a:xfrm>
            <a:off x="4378431" y="1205754"/>
            <a:ext cx="3349021" cy="42740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4004989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/>
              <a:t>‘How to Guide’ – Google Forms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87" t="26806" r="4389" b="9348"/>
          <a:stretch/>
        </p:blipFill>
        <p:spPr>
          <a:xfrm>
            <a:off x="832107" y="1417638"/>
            <a:ext cx="6977614" cy="42313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49367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2125"/>
          </a:xfrm>
        </p:spPr>
        <p:txBody>
          <a:bodyPr/>
          <a:lstStyle/>
          <a:p>
            <a:pPr algn="ctr"/>
            <a:r>
              <a:rPr lang="en-AU" sz="3200" dirty="0"/>
              <a:t>‘How to Guide’ – Google Forms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90" t="27880" r="7977" b="9347"/>
          <a:stretch/>
        </p:blipFill>
        <p:spPr>
          <a:xfrm>
            <a:off x="394704" y="1309105"/>
            <a:ext cx="7946729" cy="41049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268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2196"/>
          </a:xfrm>
        </p:spPr>
        <p:txBody>
          <a:bodyPr/>
          <a:lstStyle/>
          <a:p>
            <a:pPr algn="ctr"/>
            <a:r>
              <a:rPr lang="en-AU" sz="3200" dirty="0"/>
              <a:t>‘How to Guide’ – Google Forms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00" t="35254" r="25343" b="17126"/>
          <a:stretch/>
        </p:blipFill>
        <p:spPr>
          <a:xfrm>
            <a:off x="1423851" y="894806"/>
            <a:ext cx="6387927" cy="35456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88842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Handouts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250"/>
              </a:spcAft>
            </a:pPr>
            <a:endParaRPr lang="en-AU" sz="600" dirty="0"/>
          </a:p>
          <a:p>
            <a:pPr>
              <a:spcAft>
                <a:spcPts val="2250"/>
              </a:spcAft>
            </a:pPr>
            <a:r>
              <a:rPr lang="en-AU" sz="2400" dirty="0"/>
              <a:t>Laminated set of ‘How To Guide’ to familiarise  yourself</a:t>
            </a:r>
          </a:p>
          <a:p>
            <a:pPr>
              <a:spcAft>
                <a:spcPts val="2250"/>
              </a:spcAft>
            </a:pPr>
            <a:r>
              <a:rPr lang="en-AU" sz="2400" dirty="0"/>
              <a:t>An LWA tablet</a:t>
            </a:r>
          </a:p>
          <a:p>
            <a:pPr>
              <a:spcAft>
                <a:spcPts val="2250"/>
              </a:spcAft>
            </a:pPr>
            <a:r>
              <a:rPr lang="en-AU" sz="2400" dirty="0"/>
              <a:t>Activity A: Written task for you to follow</a:t>
            </a:r>
          </a:p>
          <a:p>
            <a:r>
              <a:rPr lang="en-AU" sz="2400" dirty="0"/>
              <a:t>Activity B: Three written tasks for you to follow.  </a:t>
            </a:r>
          </a:p>
          <a:p>
            <a:pPr marL="85725" indent="0">
              <a:spcAft>
                <a:spcPts val="2250"/>
              </a:spcAft>
              <a:buNone/>
            </a:pPr>
            <a:r>
              <a:rPr lang="en-AU" sz="2400" dirty="0"/>
              <a:t>                      Select according to your level of confidence.</a:t>
            </a:r>
          </a:p>
          <a:p>
            <a:pPr marL="85725" indent="0">
              <a:spcAft>
                <a:spcPts val="2250"/>
              </a:spcAft>
              <a:buNone/>
            </a:pP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1925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Digital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2400" dirty="0"/>
          </a:p>
          <a:p>
            <a:r>
              <a:rPr lang="en-AU" sz="2400" dirty="0"/>
              <a:t>Please log-on to Wi-Fi.  Log-on instructions will be given.</a:t>
            </a:r>
          </a:p>
          <a:p>
            <a:pPr marL="85725" indent="0">
              <a:buNone/>
            </a:pPr>
            <a:endParaRPr lang="en-AU" sz="2400" dirty="0"/>
          </a:p>
          <a:p>
            <a:r>
              <a:rPr lang="en-AU" sz="2400" dirty="0"/>
              <a:t>If using the LWA tablet, you are already logged in with a Gmail account.</a:t>
            </a:r>
          </a:p>
          <a:p>
            <a:pPr marL="85725" indent="0">
              <a:buNone/>
            </a:pPr>
            <a:endParaRPr lang="en-AU" sz="2400" dirty="0"/>
          </a:p>
          <a:p>
            <a:r>
              <a:rPr lang="en-AU" sz="2400" dirty="0"/>
              <a:t>If using your own tablet/</a:t>
            </a:r>
            <a:r>
              <a:rPr lang="en-AU" sz="2400" dirty="0" err="1"/>
              <a:t>ipad</a:t>
            </a:r>
            <a:r>
              <a:rPr lang="en-AU" sz="2400" dirty="0"/>
              <a:t> or laptop, please use your own personal/work email.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7485-E245-4867-934A-F70F34809D3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887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225" y="1447801"/>
            <a:ext cx="6719888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3600" dirty="0">
              <a:latin typeface="Calibri" panose="020F0502020204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5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SESSION FIVE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5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en-AU" sz="45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</a:br>
            <a:r>
              <a:rPr lang="en-AU" sz="45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LOCAL ISSUES DISCUSSION</a:t>
            </a:r>
          </a:p>
        </p:txBody>
      </p:sp>
      <p:sp>
        <p:nvSpPr>
          <p:cNvPr id="7987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8B82A-CED5-4842-BBED-F98A29813FF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719137" y="981075"/>
            <a:ext cx="7834313" cy="53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AU" sz="2700">
                <a:latin typeface="Calibri" pitchFamily="34" charset="0"/>
                <a:ea typeface="Calibri" pitchFamily="34" charset="0"/>
                <a:cs typeface="Times New Roman" pitchFamily="18" charset="0"/>
              </a:rPr>
              <a:t>PLEASE FILL IN YOUR EVALUATION FORM</a:t>
            </a:r>
          </a:p>
        </p:txBody>
      </p:sp>
      <p:sp>
        <p:nvSpPr>
          <p:cNvPr id="82946" name="TextBox 2"/>
          <p:cNvSpPr txBox="1">
            <a:spLocks noChangeArrowheads="1"/>
          </p:cNvSpPr>
          <p:nvPr/>
        </p:nvSpPr>
        <p:spPr bwMode="auto">
          <a:xfrm>
            <a:off x="676275" y="1495425"/>
            <a:ext cx="8315325" cy="473206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100" b="1" dirty="0">
                <a:latin typeface="Calibri" pitchFamily="34" charset="0"/>
              </a:rPr>
              <a:t>Contact us:</a:t>
            </a:r>
            <a:endParaRPr lang="en-AU" sz="2100" dirty="0">
              <a:latin typeface="Calibri" pitchFamily="34" charset="0"/>
            </a:endParaRPr>
          </a:p>
          <a:p>
            <a:r>
              <a:rPr lang="en-AU" sz="2100" dirty="0">
                <a:latin typeface="Calibri" pitchFamily="34" charset="0"/>
              </a:rPr>
              <a:t>T: 03 9429 7551 	F: 03 9429 7221     </a:t>
            </a:r>
            <a:r>
              <a:rPr lang="en-AU" sz="2100" b="1" u="sng" dirty="0">
                <a:latin typeface="Calibri" pitchFamily="34" charset="0"/>
                <a:hlinkClick r:id="rId2"/>
              </a:rPr>
              <a:t>www.lwa.net.au</a:t>
            </a:r>
            <a:r>
              <a:rPr lang="en-AU" sz="2100" b="1" dirty="0">
                <a:latin typeface="Calibri" pitchFamily="34" charset="0"/>
              </a:rPr>
              <a:t> </a:t>
            </a:r>
            <a:endParaRPr lang="en-AU" sz="2100" dirty="0">
              <a:latin typeface="Calibri" pitchFamily="34" charset="0"/>
            </a:endParaRPr>
          </a:p>
          <a:p>
            <a:endParaRPr lang="en-AU" sz="21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100" b="1" dirty="0">
                <a:latin typeface="Calibri" pitchFamily="34" charset="0"/>
              </a:rPr>
              <a:t>Office admin: </a:t>
            </a:r>
            <a:r>
              <a:rPr lang="en-AU" sz="2100" b="1" u="sng" dirty="0">
                <a:solidFill>
                  <a:srgbClr val="C00000"/>
                </a:solidFill>
                <a:latin typeface="Calibri" pitchFamily="34" charset="0"/>
                <a:hlinkClick r:id="rId3"/>
              </a:rPr>
              <a:t>juliana@lwa.net.au</a:t>
            </a:r>
            <a:r>
              <a:rPr lang="en-AU" sz="2100" b="1" dirty="0">
                <a:latin typeface="Calibri" pitchFamily="34" charset="0"/>
              </a:rPr>
              <a:t> </a:t>
            </a:r>
            <a:r>
              <a:rPr lang="en-AU" sz="2100" dirty="0">
                <a:latin typeface="Calibri" pitchFamily="34" charset="0"/>
              </a:rPr>
              <a:t>	</a:t>
            </a:r>
            <a:r>
              <a:rPr lang="en-AU" sz="2100" b="1" dirty="0">
                <a:latin typeface="Calibri" pitchFamily="34" charset="0"/>
              </a:rPr>
              <a:t>SEE admin: </a:t>
            </a:r>
            <a:r>
              <a:rPr lang="en-AU" sz="2100" b="1" u="sng" dirty="0">
                <a:solidFill>
                  <a:srgbClr val="C00000"/>
                </a:solidFill>
                <a:latin typeface="Calibri" pitchFamily="34" charset="0"/>
                <a:hlinkClick r:id="rId4"/>
              </a:rPr>
              <a:t>see@lwa.net.au</a:t>
            </a:r>
            <a:r>
              <a:rPr lang="en-AU" sz="2100" b="1" dirty="0">
                <a:latin typeface="Calibri" pitchFamily="34" charset="0"/>
              </a:rPr>
              <a:t> </a:t>
            </a:r>
            <a:endParaRPr lang="en-AU" sz="21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100" b="1" dirty="0">
                <a:latin typeface="Calibri" pitchFamily="34" charset="0"/>
              </a:rPr>
              <a:t>Verification:</a:t>
            </a:r>
            <a:endParaRPr lang="en-AU" sz="21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100" b="1" dirty="0">
                <a:latin typeface="Calibri" pitchFamily="34" charset="0"/>
              </a:rPr>
              <a:t>Directors and verifiers: </a:t>
            </a:r>
            <a:r>
              <a:rPr lang="en-AU" sz="2100" b="1" u="sng" dirty="0">
                <a:solidFill>
                  <a:srgbClr val="C00000"/>
                </a:solidFill>
                <a:latin typeface="Calibri" pitchFamily="34" charset="0"/>
                <a:hlinkClick r:id="rId5"/>
              </a:rPr>
              <a:t>fiona@lwa.net.au</a:t>
            </a:r>
            <a:r>
              <a:rPr lang="en-AU" sz="2100" b="1" dirty="0">
                <a:latin typeface="Calibri" pitchFamily="34" charset="0"/>
              </a:rPr>
              <a:t>    </a:t>
            </a:r>
            <a:r>
              <a:rPr lang="en-AU" sz="2100" b="1" u="sng" dirty="0">
                <a:solidFill>
                  <a:srgbClr val="C00000"/>
                </a:solidFill>
                <a:latin typeface="Calibri" pitchFamily="34" charset="0"/>
                <a:hlinkClick r:id="rId6"/>
              </a:rPr>
              <a:t>mary@lwa.net.au</a:t>
            </a:r>
            <a:r>
              <a:rPr lang="en-AU" sz="2100" b="1" dirty="0">
                <a:latin typeface="Calibri" pitchFamily="34" charset="0"/>
              </a:rPr>
              <a:t> </a:t>
            </a:r>
            <a:endParaRPr lang="en-AU" sz="21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100" b="1" dirty="0">
                <a:latin typeface="Calibri" pitchFamily="34" charset="0"/>
              </a:rPr>
              <a:t>Verifiers: </a:t>
            </a:r>
            <a:endParaRPr lang="en-AU" sz="21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100" b="1" u="sng" dirty="0">
                <a:solidFill>
                  <a:srgbClr val="C00000"/>
                </a:solidFill>
                <a:latin typeface="Calibri" pitchFamily="34" charset="0"/>
                <a:hlinkClick r:id="rId7"/>
              </a:rPr>
              <a:t>suzana@lwa.net.au</a:t>
            </a:r>
            <a:r>
              <a:rPr lang="en-AU" sz="2100" dirty="0">
                <a:latin typeface="Calibri" pitchFamily="34" charset="0"/>
              </a:rPr>
              <a:t>	</a:t>
            </a:r>
            <a:r>
              <a:rPr lang="en-AU" sz="2100" b="1" u="sng" dirty="0">
                <a:solidFill>
                  <a:srgbClr val="C00000"/>
                </a:solidFill>
                <a:latin typeface="Calibri" pitchFamily="34" charset="0"/>
                <a:hlinkClick r:id="rId8"/>
              </a:rPr>
              <a:t>julie@lwa.net.au</a:t>
            </a:r>
            <a:r>
              <a:rPr lang="en-AU" sz="2100" b="1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AU" sz="2100" b="1" u="sng" dirty="0">
                <a:solidFill>
                  <a:srgbClr val="C00000"/>
                </a:solidFill>
                <a:latin typeface="Calibri" pitchFamily="34" charset="0"/>
                <a:hlinkClick r:id="rId9"/>
              </a:rPr>
              <a:t>sandya@lwa.net.au</a:t>
            </a:r>
            <a:endParaRPr lang="en-AU" sz="2100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100" b="1" u="sng" dirty="0">
                <a:solidFill>
                  <a:srgbClr val="C00000"/>
                </a:solidFill>
                <a:latin typeface="Calibri" pitchFamily="34" charset="0"/>
                <a:hlinkClick r:id="rId10"/>
              </a:rPr>
              <a:t>dina@lwa.net.au</a:t>
            </a:r>
            <a:r>
              <a:rPr lang="en-AU" sz="2100" b="1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AU" sz="2100" b="1" u="sng" dirty="0">
                <a:solidFill>
                  <a:srgbClr val="C00000"/>
                </a:solidFill>
                <a:latin typeface="Calibri" pitchFamily="34" charset="0"/>
                <a:hlinkClick r:id="rId11"/>
              </a:rPr>
              <a:t>prue@lwa.net.au</a:t>
            </a:r>
            <a:r>
              <a:rPr lang="en-AU" sz="2100" b="1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AU" sz="2100" b="1" u="sng" dirty="0">
                <a:solidFill>
                  <a:srgbClr val="C00000"/>
                </a:solidFill>
                <a:latin typeface="Calibri" pitchFamily="34" charset="0"/>
                <a:hlinkClick r:id="rId12"/>
              </a:rPr>
              <a:t>charlie@lwa.net.au</a:t>
            </a:r>
            <a:endParaRPr lang="en-AU" sz="2100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100" b="1" u="sng" dirty="0">
                <a:solidFill>
                  <a:srgbClr val="C00000"/>
                </a:solidFill>
                <a:latin typeface="Calibri" pitchFamily="34" charset="0"/>
                <a:hlinkClick r:id="rId13"/>
              </a:rPr>
              <a:t>anna@lwa.net.au</a:t>
            </a:r>
            <a:r>
              <a:rPr lang="en-AU" sz="2100" b="1" dirty="0">
                <a:solidFill>
                  <a:srgbClr val="C00000"/>
                </a:solidFill>
                <a:latin typeface="Calibri" pitchFamily="34" charset="0"/>
              </a:rPr>
              <a:t>      </a:t>
            </a:r>
            <a:endParaRPr lang="en-AU" sz="2100" dirty="0">
              <a:solidFill>
                <a:srgbClr val="C00000"/>
              </a:solidFill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E6230A-3BB4-4409-A157-75E7018D67C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FCA453-ABA4-4119-B336-0E4C42F1FE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198" y="1186717"/>
            <a:ext cx="7797403" cy="5044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MODERATING TODAY: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AU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  <a:defRPr/>
            </a:pPr>
            <a:r>
              <a:rPr lang="en-A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Tasks and client responses stand alone</a:t>
            </a: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  <a:defRPr/>
            </a:pPr>
            <a:endParaRPr lang="en-AU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  <a:defRPr/>
            </a:pPr>
            <a:r>
              <a:rPr lang="en-A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 material against ACSF considering:</a:t>
            </a:r>
          </a:p>
          <a:p>
            <a:pPr marL="1028700" lvl="2" indent="-3429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A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Indicator Descriptor</a:t>
            </a:r>
          </a:p>
          <a:p>
            <a:pPr marL="1028700" lvl="2" indent="-3429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A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Variables Grid</a:t>
            </a:r>
          </a:p>
          <a:p>
            <a:pPr marL="1028700" lvl="2" indent="-3429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A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Features</a:t>
            </a:r>
          </a:p>
          <a:p>
            <a:pPr marL="1028700" lvl="2" indent="-3429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A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Activities</a:t>
            </a: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  <a:defRPr/>
            </a:pPr>
            <a:endParaRPr lang="en-AU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  <a:defRPr/>
            </a:pPr>
            <a:r>
              <a:rPr lang="en-A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all elements of Task: text, instructions, questions, answers</a:t>
            </a: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  <a:defRPr/>
            </a:pPr>
            <a:endParaRPr lang="en-AU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  <a:defRPr/>
            </a:pPr>
            <a:r>
              <a:rPr lang="en-A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client cohort targeted: EAL, ESB, ATSI</a:t>
            </a: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  <a:defRPr/>
            </a:pPr>
            <a:endParaRPr lang="en-A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7759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4937" y="1443038"/>
            <a:ext cx="671988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3600" dirty="0">
              <a:latin typeface="Calibri" panose="020F0502020204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SESSION ONE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</a:br>
            <a:r>
              <a:rPr lang="en-AU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READING MODERATION</a:t>
            </a:r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0E48B8-F42C-4F3A-934A-C5DB711BAF5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85763" y="449371"/>
            <a:ext cx="8229600" cy="690563"/>
          </a:xfrm>
        </p:spPr>
        <p:txBody>
          <a:bodyPr/>
          <a:lstStyle/>
          <a:p>
            <a:r>
              <a:rPr lang="en-AU" sz="3600" dirty="0"/>
              <a:t>SESSION 1:	READING MODERATION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365679"/>
            <a:ext cx="8000412" cy="4953702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800" dirty="0"/>
              <a:t>FOLDERS: R1 – R7, ACSF LEVEL 1 – 4:  LIGHT PINK COVER SHEETS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en-AU" sz="28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Is the allocated ACSF core skill and level accurate?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28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Is the task sufficient to support the indicator?</a:t>
            </a:r>
          </a:p>
          <a:p>
            <a:pPr marL="205740" indent="-20574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n-AU" sz="28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Does the client response demonstrate the indicator?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AU" sz="28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Would you adapt this task to use in your own context? How?</a:t>
            </a:r>
            <a:endParaRPr lang="en-AU" sz="2800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en-AU" dirty="0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888FCF-59B0-467E-998F-330544C25B3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7196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501041" y="645416"/>
            <a:ext cx="8229600" cy="681038"/>
          </a:xfrm>
        </p:spPr>
        <p:txBody>
          <a:bodyPr/>
          <a:lstStyle/>
          <a:p>
            <a:pPr algn="ctr"/>
            <a:r>
              <a:rPr lang="en-AU" sz="3200" dirty="0"/>
              <a:t>SESSION ONE, COMMENTARY R1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53019"/>
            <a:ext cx="8229600" cy="4376281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AU" sz="2800" dirty="0"/>
              <a:t>TASK:		ANH DO’S LIFE STORY 		ACSF 1.04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400" b="1" dirty="0"/>
              <a:t>Task: Aligned</a:t>
            </a:r>
            <a:endParaRPr lang="en-AU" sz="2400" dirty="0"/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Appropriate and current content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Good model text for a range of client cohorts</a:t>
            </a:r>
          </a:p>
          <a:p>
            <a:pPr marL="205740" indent="-205740">
              <a:buClrTx/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Good ‘running record’ in task design for reporting against 1.04</a:t>
            </a:r>
          </a:p>
          <a:p>
            <a:pPr marL="0" indent="0">
              <a:buClrTx/>
              <a:buNone/>
              <a:defRPr/>
            </a:pPr>
            <a:endParaRPr lang="en-US" sz="2400" b="1" dirty="0"/>
          </a:p>
          <a:p>
            <a:pPr marL="0" indent="0">
              <a:buClrTx/>
              <a:buNone/>
              <a:defRPr/>
            </a:pPr>
            <a:r>
              <a:rPr lang="en-US" sz="2400" b="1" dirty="0"/>
              <a:t>Client Sample: Demonstrated</a:t>
            </a:r>
          </a:p>
          <a:p>
            <a:pPr indent="-257175">
              <a:buClrTx/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Client specific evidence referenced</a:t>
            </a:r>
            <a:endParaRPr lang="en-AU" sz="2400" dirty="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EEC7EA-86E5-42A3-8C59-A0095F23549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1173</Words>
  <Application>Microsoft Office PowerPoint</Application>
  <PresentationFormat>On-screen Show (4:3)</PresentationFormat>
  <Paragraphs>537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Adjacency</vt:lpstr>
      <vt:lpstr>LWA SEE PROGRAM  PROFESSIONAL DEVELOPMENT WORKSHOP 2017</vt:lpstr>
      <vt:lpstr>                        AGENDA                    </vt:lpstr>
      <vt:lpstr>Purpose of the Day</vt:lpstr>
      <vt:lpstr>Designing Your SEE Program Task</vt:lpstr>
      <vt:lpstr>Task Moderation / Trial Cycle</vt:lpstr>
      <vt:lpstr>PowerPoint Presentation</vt:lpstr>
      <vt:lpstr>PowerPoint Presentation</vt:lpstr>
      <vt:lpstr>SESSION 1: READING MODERATION</vt:lpstr>
      <vt:lpstr>SESSION ONE, COMMENTARY R1</vt:lpstr>
      <vt:lpstr>SESSION ONE, COMMENTARY R2</vt:lpstr>
      <vt:lpstr>SESSION ONE, COMMENTARY R3</vt:lpstr>
      <vt:lpstr>SESSION ONE, COMMENTARY R4</vt:lpstr>
      <vt:lpstr>SESSION ONE, COMMENTARY R4</vt:lpstr>
      <vt:lpstr>SESSION ONE, COMMENTARY R5</vt:lpstr>
      <vt:lpstr>SESSION ONE, COMMENTARY R6</vt:lpstr>
      <vt:lpstr>SESSION ONE, COMMENTARY R7</vt:lpstr>
      <vt:lpstr>PowerPoint Presentation</vt:lpstr>
      <vt:lpstr>TASK: Home Fire Safety</vt:lpstr>
      <vt:lpstr>SESSION TWO, LISTENING ACTIVITY</vt:lpstr>
      <vt:lpstr>SESSION 2: ORAL COMMUNICATION  TASK MODERATION</vt:lpstr>
      <vt:lpstr>SESSION TWO, COMMENTARY OC</vt:lpstr>
      <vt:lpstr>SESSION TWO, COMMENTARY OC</vt:lpstr>
      <vt:lpstr>PowerPoint Presentation</vt:lpstr>
      <vt:lpstr>TASK: Visiting the Doctor</vt:lpstr>
      <vt:lpstr>SESSION TWO, SPEAKING ACTIVITY</vt:lpstr>
      <vt:lpstr>SESSION 2:  ORAL COMMUNICATION  TASK MODERATION</vt:lpstr>
      <vt:lpstr>SESSION TWO, COMMENTARY OC</vt:lpstr>
      <vt:lpstr>SESSION TWO, COMMENTARY OC</vt:lpstr>
      <vt:lpstr>PowerPoint Presentation</vt:lpstr>
      <vt:lpstr>SESSION 3: WRITING MODERATION</vt:lpstr>
      <vt:lpstr>SESSION THREE, COMMENTARY W1</vt:lpstr>
      <vt:lpstr>SESSION THREE, COMMENTARY W1</vt:lpstr>
      <vt:lpstr>SESSION THREE, COMMENTARY W2</vt:lpstr>
      <vt:lpstr>SESSION THREE, COMMENTARY W3</vt:lpstr>
      <vt:lpstr>SESSION THREE, COMMENTARY W3</vt:lpstr>
      <vt:lpstr>SESSION THREE, COMMENTARY W4</vt:lpstr>
      <vt:lpstr>SESSION THREE, COMMENTARY W5</vt:lpstr>
      <vt:lpstr>SESSION THREE, COMMENTARY W6</vt:lpstr>
      <vt:lpstr>SESSION THREE, COMMENTARY W6</vt:lpstr>
      <vt:lpstr>PowerPoint Presentation</vt:lpstr>
      <vt:lpstr>Digital Technology Resource</vt:lpstr>
      <vt:lpstr>DIGITAL TECHNOLOGY RESOURCE</vt:lpstr>
      <vt:lpstr> Examples of Content</vt:lpstr>
      <vt:lpstr>PowerPoint Presentation</vt:lpstr>
      <vt:lpstr>PowerPoint Presentation</vt:lpstr>
      <vt:lpstr>PowerPoint Presentation</vt:lpstr>
      <vt:lpstr>Digital Technology Task Activity</vt:lpstr>
      <vt:lpstr>‘How to Guide’ – Take a screenshot</vt:lpstr>
      <vt:lpstr>‘How to Guide’ – Take a screenshot</vt:lpstr>
      <vt:lpstr>‘How to Guide’ – Google Forms</vt:lpstr>
      <vt:lpstr>‘How to Guide’ – Google Forms</vt:lpstr>
      <vt:lpstr>‘How to Guide’ – Google Forms</vt:lpstr>
      <vt:lpstr>‘How to Guide’ – Google Forms</vt:lpstr>
      <vt:lpstr>‘How to Guide’ – Google Forms</vt:lpstr>
      <vt:lpstr>‘How to Guide’ – Google Forms</vt:lpstr>
      <vt:lpstr>Handouts </vt:lpstr>
      <vt:lpstr>Digital Access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2</cp:revision>
  <dcterms:created xsi:type="dcterms:W3CDTF">2016-01-16T08:46:14Z</dcterms:created>
  <dcterms:modified xsi:type="dcterms:W3CDTF">2017-04-06T01:32:51Z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